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77" r:id="rId3"/>
    <p:sldId id="257" r:id="rId4"/>
    <p:sldId id="269" r:id="rId5"/>
    <p:sldId id="272" r:id="rId6"/>
    <p:sldId id="268" r:id="rId7"/>
    <p:sldId id="280" r:id="rId8"/>
    <p:sldId id="281" r:id="rId9"/>
    <p:sldId id="259" r:id="rId10"/>
    <p:sldId id="267" r:id="rId11"/>
    <p:sldId id="273" r:id="rId12"/>
    <p:sldId id="274" r:id="rId13"/>
    <p:sldId id="275" r:id="rId14"/>
    <p:sldId id="271" r:id="rId15"/>
    <p:sldId id="276" r:id="rId16"/>
    <p:sldId id="258" r:id="rId17"/>
    <p:sldId id="261" r:id="rId18"/>
    <p:sldId id="262" r:id="rId19"/>
    <p:sldId id="279" r:id="rId20"/>
    <p:sldId id="27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triona MacRae" initials="CM" lastIdx="1" clrIdx="0">
    <p:extLst>
      <p:ext uri="{19B8F6BF-5375-455C-9EA6-DF929625EA0E}">
        <p15:presenceInfo xmlns:p15="http://schemas.microsoft.com/office/powerpoint/2012/main" userId="S::catriona.macrae@foodactive.org.uk::96a930a4-d9cd-4376-8aea-df7ff2eefcc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D13A"/>
    <a:srgbClr val="38AD9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6245"/>
  </p:normalViewPr>
  <p:slideViewPr>
    <p:cSldViewPr snapToGrid="0">
      <p:cViewPr varScale="1">
        <p:scale>
          <a:sx n="55" d="100"/>
          <a:sy n="55" d="100"/>
        </p:scale>
        <p:origin x="966"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C30A03-1525-C842-B827-0AA1355E59D4}" type="datetimeFigureOut">
              <a:rPr lang="en-US" smtClean="0"/>
              <a:t>8/3/2020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A47F23-25B4-FF43-A666-ADBCBC9E7F62}" type="slidenum">
              <a:rPr lang="en-US" smtClean="0"/>
              <a:t>‹#›</a:t>
            </a:fld>
            <a:endParaRPr lang="en-US"/>
          </a:p>
        </p:txBody>
      </p:sp>
    </p:spTree>
    <p:extLst>
      <p:ext uri="{BB962C8B-B14F-4D97-AF65-F5344CB8AC3E}">
        <p14:creationId xmlns:p14="http://schemas.microsoft.com/office/powerpoint/2010/main" val="4169007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objectives </a:t>
            </a:r>
          </a:p>
          <a:p>
            <a:endParaRPr lang="en-US" dirty="0"/>
          </a:p>
        </p:txBody>
      </p:sp>
      <p:sp>
        <p:nvSpPr>
          <p:cNvPr id="4" name="Slide Number Placeholder 3"/>
          <p:cNvSpPr>
            <a:spLocks noGrp="1"/>
          </p:cNvSpPr>
          <p:nvPr>
            <p:ph type="sldNum" sz="quarter" idx="5"/>
          </p:nvPr>
        </p:nvSpPr>
        <p:spPr/>
        <p:txBody>
          <a:bodyPr/>
          <a:lstStyle/>
          <a:p>
            <a:fld id="{BEA47F23-25B4-FF43-A666-ADBCBC9E7F62}" type="slidenum">
              <a:rPr lang="en-US" smtClean="0"/>
              <a:t>2</a:t>
            </a:fld>
            <a:endParaRPr lang="en-US"/>
          </a:p>
        </p:txBody>
      </p:sp>
    </p:spTree>
    <p:extLst>
      <p:ext uri="{BB962C8B-B14F-4D97-AF65-F5344CB8AC3E}">
        <p14:creationId xmlns:p14="http://schemas.microsoft.com/office/powerpoint/2010/main" val="28161616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Ask the children: </a:t>
            </a:r>
            <a:r>
              <a:rPr lang="en-US" dirty="0"/>
              <a:t>Put your hand up if you have seen an image like this before? Where have you seen it? Ask children to note down all the places they have seen similar advertisements (</a:t>
            </a:r>
            <a:r>
              <a:rPr lang="en-US" dirty="0" err="1"/>
              <a:t>e.g</a:t>
            </a:r>
            <a:r>
              <a:rPr lang="en-US" dirty="0"/>
              <a:t> TV, online, on their phone, billboards, bus ticket, bus stop </a:t>
            </a:r>
            <a:r>
              <a:rPr lang="en-US" dirty="0" err="1"/>
              <a:t>etc</a:t>
            </a:r>
            <a:r>
              <a:rPr lang="en-US" dirty="0"/>
              <a: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EA47F23-25B4-FF43-A666-ADBCBC9E7F62}" type="slidenum">
              <a:rPr lang="en-US" smtClean="0"/>
              <a:t>3</a:t>
            </a:fld>
            <a:endParaRPr lang="en-US"/>
          </a:p>
        </p:txBody>
      </p:sp>
    </p:spTree>
    <p:extLst>
      <p:ext uri="{BB962C8B-B14F-4D97-AF65-F5344CB8AC3E}">
        <p14:creationId xmlns:p14="http://schemas.microsoft.com/office/powerpoint/2010/main" val="2604597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Ask children: </a:t>
            </a:r>
            <a:r>
              <a:rPr lang="en-US" dirty="0"/>
              <a:t>We have all seem images like this before – junk food adverts for popular fast food chains like McDonalds, KFC, Burger 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But what is the point of these advertisements? Why are we seeing these images constantly on our phones, our TV’s, on our journey to school or work? (prompt for answers such as ‘to make us buy the product, to make us want to have/eat it </a:t>
            </a:r>
            <a:r>
              <a:rPr lang="en-US" b="0" dirty="0" err="1"/>
              <a:t>etc</a:t>
            </a:r>
            <a:r>
              <a:rPr lang="en-US" b="0" dirty="0"/>
              <a:t>’)</a:t>
            </a:r>
            <a:endParaRPr lang="en-US" b="1"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BEA47F23-25B4-FF43-A666-ADBCBC9E7F62}" type="slidenum">
              <a:rPr lang="en-US" smtClean="0"/>
              <a:t>4</a:t>
            </a:fld>
            <a:endParaRPr lang="en-US"/>
          </a:p>
        </p:txBody>
      </p:sp>
    </p:spTree>
    <p:extLst>
      <p:ext uri="{BB962C8B-B14F-4D97-AF65-F5344CB8AC3E}">
        <p14:creationId xmlns:p14="http://schemas.microsoft.com/office/powerpoint/2010/main" val="40646925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t>
            </a:r>
            <a:r>
              <a:rPr lang="en-US" b="1" dirty="0"/>
              <a:t>repeat exposure </a:t>
            </a:r>
            <a:r>
              <a:rPr lang="en-US" b="0" dirty="0"/>
              <a:t>to these fast food adverts</a:t>
            </a:r>
            <a:r>
              <a:rPr lang="en-US" b="1" dirty="0"/>
              <a:t> </a:t>
            </a:r>
            <a:r>
              <a:rPr lang="en-US" dirty="0"/>
              <a:t>make us hyper aware of these brands and </a:t>
            </a:r>
            <a:r>
              <a:rPr lang="en-US" b="1" i="0" dirty="0"/>
              <a:t>encourages our preferences and purchases. </a:t>
            </a:r>
            <a:r>
              <a:rPr lang="en-US" b="0" i="0" dirty="0"/>
              <a:t>If you’re hungry and see an advert that says the nearest Subway is 30 seconds away, you’re likely to be tempted to go there aren’t you?</a:t>
            </a:r>
            <a:endParaRPr lang="en-US" b="1" i="0" dirty="0"/>
          </a:p>
          <a:p>
            <a:endParaRPr lang="en-US" b="0" dirty="0"/>
          </a:p>
          <a:p>
            <a:r>
              <a:rPr lang="en-US" b="1" dirty="0"/>
              <a:t>Ask children: </a:t>
            </a:r>
            <a:r>
              <a:rPr lang="en-US" b="0" dirty="0"/>
              <a:t>How many times a day do you think you see fast food adverts? (prompt with numbers, once, three times, five times?) </a:t>
            </a:r>
          </a:p>
          <a:p>
            <a:endParaRPr lang="en-US" b="0" dirty="0"/>
          </a:p>
          <a:p>
            <a:pPr marL="171450" indent="-171450">
              <a:buFontTx/>
              <a:buChar char="-"/>
            </a:pPr>
            <a:r>
              <a:rPr lang="en-US" b="0" dirty="0"/>
              <a:t>On average, teenagers are exposed to 12 advertisements an hour whilst watching TV shows like the Voice, X Factor or </a:t>
            </a:r>
            <a:r>
              <a:rPr lang="en-US" b="0" dirty="0" err="1"/>
              <a:t>Hollyoaks</a:t>
            </a:r>
            <a:r>
              <a:rPr lang="en-US" b="0" dirty="0"/>
              <a:t>. This is just on TV and not considering all the other ways in which we see advertisements like we discussed earlier. </a:t>
            </a:r>
          </a:p>
          <a:p>
            <a:pPr marL="171450" indent="-171450">
              <a:buFontTx/>
              <a:buChar char="-"/>
            </a:pPr>
            <a:endParaRPr lang="en-US" b="0" dirty="0"/>
          </a:p>
          <a:p>
            <a:pPr marL="171450" indent="-171450">
              <a:buFontTx/>
              <a:buChar char="-"/>
            </a:pPr>
            <a:r>
              <a:rPr lang="en-US" b="0" dirty="0"/>
              <a:t>https://</a:t>
            </a:r>
            <a:r>
              <a:rPr lang="en-US" b="0" dirty="0" err="1"/>
              <a:t>www.theguardian.com</a:t>
            </a:r>
            <a:r>
              <a:rPr lang="en-US" b="0" dirty="0"/>
              <a:t>/society/2017/</a:t>
            </a:r>
            <a:r>
              <a:rPr lang="en-US" b="0" dirty="0" err="1"/>
              <a:t>nov</a:t>
            </a:r>
            <a:r>
              <a:rPr lang="en-US" b="0" dirty="0"/>
              <a:t>/28/children-seeing-up-to-12-adverts-for-junk-food-an-hour-on-tv-study-finds</a:t>
            </a:r>
          </a:p>
          <a:p>
            <a:pPr marL="171450" indent="-171450">
              <a:buFontTx/>
              <a:buChar char="-"/>
            </a:pPr>
            <a:endParaRPr lang="en-US" b="0" dirty="0"/>
          </a:p>
          <a:p>
            <a:pPr marL="171450" indent="-171450">
              <a:buFontTx/>
              <a:buChar char="-"/>
            </a:pPr>
            <a:endParaRPr lang="en-US" b="0" dirty="0"/>
          </a:p>
          <a:p>
            <a:endParaRPr lang="en-US" dirty="0"/>
          </a:p>
        </p:txBody>
      </p:sp>
      <p:sp>
        <p:nvSpPr>
          <p:cNvPr id="4" name="Slide Number Placeholder 3"/>
          <p:cNvSpPr>
            <a:spLocks noGrp="1"/>
          </p:cNvSpPr>
          <p:nvPr>
            <p:ph type="sldNum" sz="quarter" idx="5"/>
          </p:nvPr>
        </p:nvSpPr>
        <p:spPr/>
        <p:txBody>
          <a:bodyPr/>
          <a:lstStyle/>
          <a:p>
            <a:fld id="{BEA47F23-25B4-FF43-A666-ADBCBC9E7F62}" type="slidenum">
              <a:rPr lang="en-US" smtClean="0"/>
              <a:t>5</a:t>
            </a:fld>
            <a:endParaRPr lang="en-US"/>
          </a:p>
        </p:txBody>
      </p:sp>
    </p:spTree>
    <p:extLst>
      <p:ext uri="{BB962C8B-B14F-4D97-AF65-F5344CB8AC3E}">
        <p14:creationId xmlns:p14="http://schemas.microsoft.com/office/powerpoint/2010/main" val="16725052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Now let’s go back to the places you noted down, did you write down any of these? </a:t>
            </a:r>
          </a:p>
          <a:p>
            <a:endParaRPr lang="en-US" b="0" dirty="0"/>
          </a:p>
          <a:p>
            <a:endParaRPr lang="en-US" dirty="0"/>
          </a:p>
        </p:txBody>
      </p:sp>
      <p:sp>
        <p:nvSpPr>
          <p:cNvPr id="4" name="Slide Number Placeholder 3"/>
          <p:cNvSpPr>
            <a:spLocks noGrp="1"/>
          </p:cNvSpPr>
          <p:nvPr>
            <p:ph type="sldNum" sz="quarter" idx="5"/>
          </p:nvPr>
        </p:nvSpPr>
        <p:spPr/>
        <p:txBody>
          <a:bodyPr/>
          <a:lstStyle/>
          <a:p>
            <a:fld id="{BEA47F23-25B4-FF43-A666-ADBCBC9E7F62}" type="slidenum">
              <a:rPr lang="en-US" smtClean="0"/>
              <a:t>6</a:t>
            </a:fld>
            <a:endParaRPr lang="en-US"/>
          </a:p>
        </p:txBody>
      </p:sp>
    </p:spTree>
    <p:extLst>
      <p:ext uri="{BB962C8B-B14F-4D97-AF65-F5344CB8AC3E}">
        <p14:creationId xmlns:p14="http://schemas.microsoft.com/office/powerpoint/2010/main" val="4249780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a:p>
            <a:pPr marL="171450" indent="-171450">
              <a:buFont typeface="Arial" panose="020B0604020202020204" pitchFamily="34" charset="0"/>
              <a:buChar char="•"/>
            </a:pPr>
            <a:r>
              <a:rPr lang="en-US" b="0" dirty="0"/>
              <a:t>A lot of fast food adverts are on TV and online, but have you ever noticed a McDonald’s meal deal on the back of your bus ticket…? </a:t>
            </a:r>
            <a:endParaRPr lang="en-US" dirty="0"/>
          </a:p>
        </p:txBody>
      </p:sp>
      <p:sp>
        <p:nvSpPr>
          <p:cNvPr id="4" name="Slide Number Placeholder 3"/>
          <p:cNvSpPr>
            <a:spLocks noGrp="1"/>
          </p:cNvSpPr>
          <p:nvPr>
            <p:ph type="sldNum" sz="quarter" idx="5"/>
          </p:nvPr>
        </p:nvSpPr>
        <p:spPr/>
        <p:txBody>
          <a:bodyPr/>
          <a:lstStyle/>
          <a:p>
            <a:fld id="{BEA47F23-25B4-FF43-A666-ADBCBC9E7F62}" type="slidenum">
              <a:rPr lang="en-US" smtClean="0"/>
              <a:t>7</a:t>
            </a:fld>
            <a:endParaRPr lang="en-US"/>
          </a:p>
        </p:txBody>
      </p:sp>
    </p:spTree>
    <p:extLst>
      <p:ext uri="{BB962C8B-B14F-4D97-AF65-F5344CB8AC3E}">
        <p14:creationId xmlns:p14="http://schemas.microsoft.com/office/powerpoint/2010/main" val="2883856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How about a massive billboard for Burger King whilst you’re walking down the street? </a:t>
            </a:r>
          </a:p>
          <a:p>
            <a:endParaRPr lang="en-US" dirty="0"/>
          </a:p>
        </p:txBody>
      </p:sp>
      <p:sp>
        <p:nvSpPr>
          <p:cNvPr id="4" name="Slide Number Placeholder 3"/>
          <p:cNvSpPr>
            <a:spLocks noGrp="1"/>
          </p:cNvSpPr>
          <p:nvPr>
            <p:ph type="sldNum" sz="quarter" idx="5"/>
          </p:nvPr>
        </p:nvSpPr>
        <p:spPr/>
        <p:txBody>
          <a:bodyPr/>
          <a:lstStyle/>
          <a:p>
            <a:fld id="{BEA47F23-25B4-FF43-A666-ADBCBC9E7F62}" type="slidenum">
              <a:rPr lang="en-US" smtClean="0"/>
              <a:t>8</a:t>
            </a:fld>
            <a:endParaRPr lang="en-US"/>
          </a:p>
        </p:txBody>
      </p:sp>
    </p:spTree>
    <p:extLst>
      <p:ext uri="{BB962C8B-B14F-4D97-AF65-F5344CB8AC3E}">
        <p14:creationId xmlns:p14="http://schemas.microsoft.com/office/powerpoint/2010/main" val="3056938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dirty="0"/>
              <a:t> These companies want you to constantly buy their products so they can keep making money. Top junk food brands spend </a:t>
            </a:r>
            <a:r>
              <a:rPr lang="en-US" b="1" dirty="0"/>
              <a:t>millions of pounds every year </a:t>
            </a:r>
            <a:r>
              <a:rPr lang="en-US" dirty="0"/>
              <a:t>on advertising. </a:t>
            </a:r>
          </a:p>
          <a:p>
            <a:pPr marL="285750" indent="-285750">
              <a:buFont typeface="Arial" panose="020B0604020202020204" pitchFamily="34" charset="0"/>
              <a:buChar char="•"/>
            </a:pPr>
            <a:r>
              <a:rPr lang="en-US" dirty="0"/>
              <a:t>They hire a team of researchers to find out the most effective way of advertising their products to you – say a KFC burger, a McDonald’s milkshake or a Domino’s pizza </a:t>
            </a:r>
          </a:p>
          <a:p>
            <a:pPr marL="285750" indent="-285750">
              <a:buFont typeface="Arial" panose="020B0604020202020204" pitchFamily="34" charset="0"/>
              <a:buChar char="•"/>
            </a:pPr>
            <a:r>
              <a:rPr lang="en-GB" sz="1200" dirty="0"/>
              <a:t>They make an advert to make the product seem irresistible … but is it always what it seems?</a:t>
            </a:r>
          </a:p>
          <a:p>
            <a:endParaRPr lang="en-US" dirty="0"/>
          </a:p>
          <a:p>
            <a:endParaRPr lang="en-US" dirty="0"/>
          </a:p>
          <a:p>
            <a:r>
              <a:rPr lang="en-US" dirty="0"/>
              <a:t>https://</a:t>
            </a:r>
            <a:r>
              <a:rPr lang="en-US" dirty="0" err="1"/>
              <a:t>www.bmj.com</a:t>
            </a:r>
            <a:r>
              <a:rPr lang="en-US" dirty="0"/>
              <a:t>/content/359/bmj.j4677?hwoasp=authn%3A1593726964%3A203%3A35390022%3A0%3A0%3AKyei9fzRVwARUFNYaDuj5w%3D%3D </a:t>
            </a:r>
          </a:p>
        </p:txBody>
      </p:sp>
      <p:sp>
        <p:nvSpPr>
          <p:cNvPr id="4" name="Slide Number Placeholder 3"/>
          <p:cNvSpPr>
            <a:spLocks noGrp="1"/>
          </p:cNvSpPr>
          <p:nvPr>
            <p:ph type="sldNum" sz="quarter" idx="5"/>
          </p:nvPr>
        </p:nvSpPr>
        <p:spPr/>
        <p:txBody>
          <a:bodyPr/>
          <a:lstStyle/>
          <a:p>
            <a:fld id="{BEA47F23-25B4-FF43-A666-ADBCBC9E7F62}" type="slidenum">
              <a:rPr lang="en-US" smtClean="0"/>
              <a:t>9</a:t>
            </a:fld>
            <a:endParaRPr lang="en-US"/>
          </a:p>
        </p:txBody>
      </p:sp>
    </p:spTree>
    <p:extLst>
      <p:ext uri="{BB962C8B-B14F-4D97-AF65-F5344CB8AC3E}">
        <p14:creationId xmlns:p14="http://schemas.microsoft.com/office/powerpoint/2010/main" val="24351834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you ever thought how adverts make foods look so appealing and </a:t>
            </a:r>
            <a:r>
              <a:rPr lang="en-US" dirty="0" err="1"/>
              <a:t>colourful</a:t>
            </a:r>
            <a:r>
              <a:rPr lang="en-US" dirty="0"/>
              <a:t>…? Is this really what a McDonald’s burger looks like when you buy it…? </a:t>
            </a:r>
          </a:p>
        </p:txBody>
      </p:sp>
      <p:sp>
        <p:nvSpPr>
          <p:cNvPr id="4" name="Slide Number Placeholder 3"/>
          <p:cNvSpPr>
            <a:spLocks noGrp="1"/>
          </p:cNvSpPr>
          <p:nvPr>
            <p:ph type="sldNum" sz="quarter" idx="5"/>
          </p:nvPr>
        </p:nvSpPr>
        <p:spPr/>
        <p:txBody>
          <a:bodyPr/>
          <a:lstStyle/>
          <a:p>
            <a:fld id="{BEA47F23-25B4-FF43-A666-ADBCBC9E7F62}" type="slidenum">
              <a:rPr lang="en-US" smtClean="0"/>
              <a:t>10</a:t>
            </a:fld>
            <a:endParaRPr lang="en-US"/>
          </a:p>
        </p:txBody>
      </p:sp>
    </p:spTree>
    <p:extLst>
      <p:ext uri="{BB962C8B-B14F-4D97-AF65-F5344CB8AC3E}">
        <p14:creationId xmlns:p14="http://schemas.microsoft.com/office/powerpoint/2010/main" val="42470169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Advertising tricks! </a:t>
            </a:r>
          </a:p>
          <a:p>
            <a:endParaRPr lang="en-US" dirty="0"/>
          </a:p>
          <a:p>
            <a:r>
              <a:rPr lang="en-US" b="1" dirty="0"/>
              <a:t>Ask children:  </a:t>
            </a:r>
            <a:r>
              <a:rPr lang="en-US" b="0" dirty="0"/>
              <a:t>Two pictures of a burger, but w</a:t>
            </a:r>
            <a:r>
              <a:rPr lang="en-US" dirty="0"/>
              <a:t>hich picture would you see in an advert? Left or right? Can you pick out the differences? (Turn to person next to you and say three differences between these images)</a:t>
            </a:r>
          </a:p>
        </p:txBody>
      </p:sp>
      <p:sp>
        <p:nvSpPr>
          <p:cNvPr id="4" name="Slide Number Placeholder 3"/>
          <p:cNvSpPr>
            <a:spLocks noGrp="1"/>
          </p:cNvSpPr>
          <p:nvPr>
            <p:ph type="sldNum" sz="quarter" idx="5"/>
          </p:nvPr>
        </p:nvSpPr>
        <p:spPr/>
        <p:txBody>
          <a:bodyPr/>
          <a:lstStyle/>
          <a:p>
            <a:fld id="{BEA47F23-25B4-FF43-A666-ADBCBC9E7F62}" type="slidenum">
              <a:rPr lang="en-US" smtClean="0"/>
              <a:t>11</a:t>
            </a:fld>
            <a:endParaRPr lang="en-US"/>
          </a:p>
        </p:txBody>
      </p:sp>
    </p:spTree>
    <p:extLst>
      <p:ext uri="{BB962C8B-B14F-4D97-AF65-F5344CB8AC3E}">
        <p14:creationId xmlns:p14="http://schemas.microsoft.com/office/powerpoint/2010/main" val="3964373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Advertising tricks! </a:t>
            </a:r>
          </a:p>
          <a:p>
            <a:endParaRPr lang="en-US" dirty="0"/>
          </a:p>
          <a:p>
            <a:r>
              <a:rPr lang="en-US" dirty="0"/>
              <a:t>How about this one? What are the differences?</a:t>
            </a:r>
          </a:p>
        </p:txBody>
      </p:sp>
      <p:sp>
        <p:nvSpPr>
          <p:cNvPr id="4" name="Slide Number Placeholder 3"/>
          <p:cNvSpPr>
            <a:spLocks noGrp="1"/>
          </p:cNvSpPr>
          <p:nvPr>
            <p:ph type="sldNum" sz="quarter" idx="5"/>
          </p:nvPr>
        </p:nvSpPr>
        <p:spPr/>
        <p:txBody>
          <a:bodyPr/>
          <a:lstStyle/>
          <a:p>
            <a:fld id="{BEA47F23-25B4-FF43-A666-ADBCBC9E7F62}" type="slidenum">
              <a:rPr lang="en-US" smtClean="0"/>
              <a:t>12</a:t>
            </a:fld>
            <a:endParaRPr lang="en-US"/>
          </a:p>
        </p:txBody>
      </p:sp>
    </p:spTree>
    <p:extLst>
      <p:ext uri="{BB962C8B-B14F-4D97-AF65-F5344CB8AC3E}">
        <p14:creationId xmlns:p14="http://schemas.microsoft.com/office/powerpoint/2010/main" val="17335064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Potato or ice cream…? </a:t>
            </a:r>
          </a:p>
        </p:txBody>
      </p:sp>
      <p:sp>
        <p:nvSpPr>
          <p:cNvPr id="4" name="Slide Number Placeholder 3"/>
          <p:cNvSpPr>
            <a:spLocks noGrp="1"/>
          </p:cNvSpPr>
          <p:nvPr>
            <p:ph type="sldNum" sz="quarter" idx="5"/>
          </p:nvPr>
        </p:nvSpPr>
        <p:spPr/>
        <p:txBody>
          <a:bodyPr/>
          <a:lstStyle/>
          <a:p>
            <a:fld id="{BEA47F23-25B4-FF43-A666-ADBCBC9E7F62}" type="slidenum">
              <a:rPr lang="en-US" smtClean="0"/>
              <a:t>13</a:t>
            </a:fld>
            <a:endParaRPr lang="en-US"/>
          </a:p>
        </p:txBody>
      </p:sp>
    </p:spTree>
    <p:extLst>
      <p:ext uri="{BB962C8B-B14F-4D97-AF65-F5344CB8AC3E}">
        <p14:creationId xmlns:p14="http://schemas.microsoft.com/office/powerpoint/2010/main" val="17011853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Advertising tricks! </a:t>
            </a:r>
          </a:p>
          <a:p>
            <a:endParaRPr lang="en-US" dirty="0"/>
          </a:p>
          <a:p>
            <a:r>
              <a:rPr lang="en-US" dirty="0"/>
              <a:t>https://</a:t>
            </a:r>
            <a:r>
              <a:rPr lang="en-US" dirty="0" err="1"/>
              <a:t>www.youtube.com</a:t>
            </a:r>
            <a:r>
              <a:rPr lang="en-US" dirty="0"/>
              <a:t>/</a:t>
            </a:r>
            <a:r>
              <a:rPr lang="en-US" dirty="0" err="1"/>
              <a:t>watch?v</a:t>
            </a:r>
            <a:r>
              <a:rPr lang="en-US" dirty="0"/>
              <a:t>=MflT0I7ZPCs </a:t>
            </a:r>
          </a:p>
          <a:p>
            <a:endParaRPr lang="en-US" dirty="0"/>
          </a:p>
          <a:p>
            <a:r>
              <a:rPr lang="en-US" dirty="0"/>
              <a:t>Play </a:t>
            </a:r>
            <a:r>
              <a:rPr lang="en-US" b="1" dirty="0"/>
              <a:t>2 mins </a:t>
            </a:r>
            <a:r>
              <a:rPr lang="en-US" dirty="0"/>
              <a:t>of video showing how advertisers trick customers.</a:t>
            </a:r>
          </a:p>
          <a:p>
            <a:r>
              <a:rPr lang="en-US" dirty="0"/>
              <a:t>Ask children if they had any idea how food adverts are made?</a:t>
            </a:r>
          </a:p>
          <a:p>
            <a:endParaRPr lang="en-US" dirty="0"/>
          </a:p>
          <a:p>
            <a:pPr marL="171450" indent="-171450">
              <a:buFont typeface="Arial" panose="020B0604020202020204" pitchFamily="34" charset="0"/>
              <a:buChar char="•"/>
            </a:pPr>
            <a:r>
              <a:rPr lang="en-US" dirty="0"/>
              <a:t>As we can see from the video, advertisers use all sorts of tricks and hacks to create an irresistible product that we would want to buy, but when you see how it’s made, it doesn’t look very </a:t>
            </a:r>
            <a:r>
              <a:rPr lang="en-US" dirty="0" err="1"/>
              <a:t>appetising</a:t>
            </a:r>
            <a:r>
              <a:rPr lang="en-US" dirty="0"/>
              <a:t> does it?</a:t>
            </a:r>
          </a:p>
          <a:p>
            <a:pPr marL="171450" indent="-171450">
              <a:buFont typeface="Arial" panose="020B0604020202020204" pitchFamily="34" charset="0"/>
              <a:buChar char="•"/>
            </a:pPr>
            <a:r>
              <a:rPr lang="en-US" dirty="0"/>
              <a:t>Glue is used for milk, mashed potato is used to create ice cream (which would otherwise melt under the hot camera lights!) and pins and pieces of cardboard are used to build a burger to make it look bigger. </a:t>
            </a:r>
          </a:p>
        </p:txBody>
      </p:sp>
      <p:sp>
        <p:nvSpPr>
          <p:cNvPr id="4" name="Slide Number Placeholder 3"/>
          <p:cNvSpPr>
            <a:spLocks noGrp="1"/>
          </p:cNvSpPr>
          <p:nvPr>
            <p:ph type="sldNum" sz="quarter" idx="5"/>
          </p:nvPr>
        </p:nvSpPr>
        <p:spPr/>
        <p:txBody>
          <a:bodyPr/>
          <a:lstStyle/>
          <a:p>
            <a:fld id="{BEA47F23-25B4-FF43-A666-ADBCBC9E7F62}" type="slidenum">
              <a:rPr lang="en-US" smtClean="0"/>
              <a:t>14</a:t>
            </a:fld>
            <a:endParaRPr lang="en-US"/>
          </a:p>
        </p:txBody>
      </p:sp>
    </p:spTree>
    <p:extLst>
      <p:ext uri="{BB962C8B-B14F-4D97-AF65-F5344CB8AC3E}">
        <p14:creationId xmlns:p14="http://schemas.microsoft.com/office/powerpoint/2010/main" val="1360644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Advertisers want you to buy and eat these foods all the time…but what would happen if we did?</a:t>
            </a:r>
          </a:p>
          <a:p>
            <a:pPr marL="171450" indent="-171450">
              <a:buFontTx/>
              <a:buChar char="-"/>
            </a:pPr>
            <a:r>
              <a:rPr lang="en-US" dirty="0"/>
              <a:t>Fast food is high in fat, sugar and salt and contains empty calories – which means there is no nutritional value in the food</a:t>
            </a:r>
          </a:p>
          <a:p>
            <a:pPr marL="171450" indent="-171450">
              <a:buFontTx/>
              <a:buChar char="-"/>
            </a:pPr>
            <a:r>
              <a:rPr lang="en-US" dirty="0"/>
              <a:t>If these foods are consumed a lot they can increase our risk of developing heart disease, diabetes and obesity</a:t>
            </a:r>
          </a:p>
        </p:txBody>
      </p:sp>
      <p:sp>
        <p:nvSpPr>
          <p:cNvPr id="4" name="Slide Number Placeholder 3"/>
          <p:cNvSpPr>
            <a:spLocks noGrp="1"/>
          </p:cNvSpPr>
          <p:nvPr>
            <p:ph type="sldNum" sz="quarter" idx="5"/>
          </p:nvPr>
        </p:nvSpPr>
        <p:spPr/>
        <p:txBody>
          <a:bodyPr/>
          <a:lstStyle/>
          <a:p>
            <a:fld id="{BEA47F23-25B4-FF43-A666-ADBCBC9E7F62}" type="slidenum">
              <a:rPr lang="en-US" smtClean="0"/>
              <a:t>15</a:t>
            </a:fld>
            <a:endParaRPr lang="en-US"/>
          </a:p>
        </p:txBody>
      </p:sp>
    </p:spTree>
    <p:extLst>
      <p:ext uri="{BB962C8B-B14F-4D97-AF65-F5344CB8AC3E}">
        <p14:creationId xmlns:p14="http://schemas.microsoft.com/office/powerpoint/2010/main" val="691592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foods are fine to eat in</a:t>
            </a:r>
            <a:r>
              <a:rPr lang="en-US" b="1" dirty="0"/>
              <a:t> moderation. </a:t>
            </a:r>
            <a:r>
              <a:rPr lang="en-US" dirty="0"/>
              <a:t>The problem is we are constantly bombarded with adverts for these products, usually with discount offers like the one above. Have you ever seen lots of adverts for fruits or vegetables…?</a:t>
            </a:r>
          </a:p>
          <a:p>
            <a:r>
              <a:rPr lang="en-US" dirty="0"/>
              <a:t>Ask children if they have seen food adverts with discounts on them before/if it tempts them to buy it</a:t>
            </a:r>
          </a:p>
        </p:txBody>
      </p:sp>
      <p:sp>
        <p:nvSpPr>
          <p:cNvPr id="4" name="Slide Number Placeholder 3"/>
          <p:cNvSpPr>
            <a:spLocks noGrp="1"/>
          </p:cNvSpPr>
          <p:nvPr>
            <p:ph type="sldNum" sz="quarter" idx="5"/>
          </p:nvPr>
        </p:nvSpPr>
        <p:spPr/>
        <p:txBody>
          <a:bodyPr/>
          <a:lstStyle/>
          <a:p>
            <a:fld id="{BEA47F23-25B4-FF43-A666-ADBCBC9E7F62}" type="slidenum">
              <a:rPr lang="en-US" smtClean="0"/>
              <a:t>16</a:t>
            </a:fld>
            <a:endParaRPr lang="en-US"/>
          </a:p>
        </p:txBody>
      </p:sp>
    </p:spTree>
    <p:extLst>
      <p:ext uri="{BB962C8B-B14F-4D97-AF65-F5344CB8AC3E}">
        <p14:creationId xmlns:p14="http://schemas.microsoft.com/office/powerpoint/2010/main" val="5441353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arenR"/>
            </a:pPr>
            <a:r>
              <a:rPr lang="en-US" dirty="0"/>
              <a:t>‘How many adverts can you spot’ worksheet - write how many, where you saw it, and what the advert was. </a:t>
            </a:r>
          </a:p>
          <a:p>
            <a:pPr marL="228600" indent="-228600">
              <a:buAutoNum type="arabicParenR"/>
            </a:pPr>
            <a:r>
              <a:rPr lang="en-US" dirty="0"/>
              <a:t>Design an advert for a ‘healthy’ food in groups of two/threes</a:t>
            </a:r>
          </a:p>
          <a:p>
            <a:pPr marL="228600" indent="-228600">
              <a:buAutoNum type="arabicParenR"/>
            </a:pPr>
            <a:r>
              <a:rPr lang="en-US" dirty="0"/>
              <a:t>Quiz </a:t>
            </a:r>
          </a:p>
        </p:txBody>
      </p:sp>
      <p:sp>
        <p:nvSpPr>
          <p:cNvPr id="4" name="Slide Number Placeholder 3"/>
          <p:cNvSpPr>
            <a:spLocks noGrp="1"/>
          </p:cNvSpPr>
          <p:nvPr>
            <p:ph type="sldNum" sz="quarter" idx="5"/>
          </p:nvPr>
        </p:nvSpPr>
        <p:spPr/>
        <p:txBody>
          <a:bodyPr/>
          <a:lstStyle/>
          <a:p>
            <a:fld id="{BEA47F23-25B4-FF43-A666-ADBCBC9E7F62}" type="slidenum">
              <a:rPr lang="en-US" smtClean="0"/>
              <a:t>18</a:t>
            </a:fld>
            <a:endParaRPr lang="en-US"/>
          </a:p>
        </p:txBody>
      </p:sp>
    </p:spTree>
    <p:extLst>
      <p:ext uri="{BB962C8B-B14F-4D97-AF65-F5344CB8AC3E}">
        <p14:creationId xmlns:p14="http://schemas.microsoft.com/office/powerpoint/2010/main" val="32712716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quiz </a:t>
            </a:r>
          </a:p>
        </p:txBody>
      </p:sp>
      <p:sp>
        <p:nvSpPr>
          <p:cNvPr id="4" name="Slide Number Placeholder 3"/>
          <p:cNvSpPr>
            <a:spLocks noGrp="1"/>
          </p:cNvSpPr>
          <p:nvPr>
            <p:ph type="sldNum" sz="quarter" idx="5"/>
          </p:nvPr>
        </p:nvSpPr>
        <p:spPr/>
        <p:txBody>
          <a:bodyPr/>
          <a:lstStyle/>
          <a:p>
            <a:fld id="{BEA47F23-25B4-FF43-A666-ADBCBC9E7F62}" type="slidenum">
              <a:rPr lang="en-US" smtClean="0"/>
              <a:t>19</a:t>
            </a:fld>
            <a:endParaRPr lang="en-US"/>
          </a:p>
        </p:txBody>
      </p:sp>
    </p:spTree>
    <p:extLst>
      <p:ext uri="{BB962C8B-B14F-4D97-AF65-F5344CB8AC3E}">
        <p14:creationId xmlns:p14="http://schemas.microsoft.com/office/powerpoint/2010/main" val="19564669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A47F23-25B4-FF43-A666-ADBCBC9E7F62}" type="slidenum">
              <a:rPr lang="en-US" smtClean="0"/>
              <a:t>20</a:t>
            </a:fld>
            <a:endParaRPr lang="en-US"/>
          </a:p>
        </p:txBody>
      </p:sp>
    </p:spTree>
    <p:extLst>
      <p:ext uri="{BB962C8B-B14F-4D97-AF65-F5344CB8AC3E}">
        <p14:creationId xmlns:p14="http://schemas.microsoft.com/office/powerpoint/2010/main" val="1922800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40CA2C5-C57D-493F-85C4-D544BA2DCB8E}"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4542929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0CA2C5-C57D-493F-85C4-D544BA2DCB8E}"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3009418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0CA2C5-C57D-493F-85C4-D544BA2DCB8E}"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1263033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40CA2C5-C57D-493F-85C4-D544BA2DCB8E}" type="datetimeFigureOut">
              <a:rPr lang="en-GB" smtClean="0"/>
              <a:t>03/08/2020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2029146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40CA2C5-C57D-493F-85C4-D544BA2DCB8E}" type="datetimeFigureOut">
              <a:rPr lang="en-GB" smtClean="0"/>
              <a:t>03/08/2020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462022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40CA2C5-C57D-493F-85C4-D544BA2DCB8E}" type="datetimeFigureOut">
              <a:rPr lang="en-GB" smtClean="0"/>
              <a:t>03/08/2020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29503871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0CA2C5-C57D-493F-85C4-D544BA2DCB8E}" type="datetimeFigureOut">
              <a:rPr lang="en-GB" smtClean="0"/>
              <a:t>03/08/2020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20860087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0CA2C5-C57D-493F-85C4-D544BA2DCB8E}" type="datetimeFigureOut">
              <a:rPr lang="en-GB" smtClean="0"/>
              <a:t>03/08/2020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1199468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40CA2C5-C57D-493F-85C4-D544BA2DCB8E}" type="datetimeFigureOut">
              <a:rPr lang="en-GB" smtClean="0"/>
              <a:t>03/08/2020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38685321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0CA2C5-C57D-493F-85C4-D544BA2DCB8E}"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659204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40CA2C5-C57D-493F-85C4-D544BA2DCB8E}" type="datetimeFigureOut">
              <a:rPr lang="en-GB" smtClean="0"/>
              <a:t>03/08/2020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BFCF605-200B-415B-9361-9D6484F62B85}" type="slidenum">
              <a:rPr lang="en-GB" smtClean="0"/>
              <a:t>‹#›</a:t>
            </a:fld>
            <a:endParaRPr lang="en-GB"/>
          </a:p>
        </p:txBody>
      </p:sp>
    </p:spTree>
    <p:extLst>
      <p:ext uri="{BB962C8B-B14F-4D97-AF65-F5344CB8AC3E}">
        <p14:creationId xmlns:p14="http://schemas.microsoft.com/office/powerpoint/2010/main" val="40086518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0CA2C5-C57D-493F-85C4-D544BA2DCB8E}" type="datetimeFigureOut">
              <a:rPr lang="en-GB" smtClean="0"/>
              <a:t>03/08/2020</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FCF605-200B-415B-9361-9D6484F62B85}" type="slidenum">
              <a:rPr lang="en-GB" smtClean="0"/>
              <a:t>‹#›</a:t>
            </a:fld>
            <a:endParaRPr lang="en-GB"/>
          </a:p>
        </p:txBody>
      </p:sp>
    </p:spTree>
    <p:extLst>
      <p:ext uri="{BB962C8B-B14F-4D97-AF65-F5344CB8AC3E}">
        <p14:creationId xmlns:p14="http://schemas.microsoft.com/office/powerpoint/2010/main" val="23467552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8" Type="http://schemas.openxmlformats.org/officeDocument/2006/relationships/image" Target="../media/image10.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 Id="rId9" Type="http://schemas.openxmlformats.org/officeDocument/2006/relationships/image" Target="../media/image12.jpg"/></Relationships>
</file>

<file path=ppt/slides/_rels/slide10.xml.rels><?xml version="1.0" encoding="UTF-8" standalone="yes"?>
<Relationships xmlns="http://schemas.openxmlformats.org/package/2006/relationships"><Relationship Id="rId8" Type="http://schemas.openxmlformats.org/officeDocument/2006/relationships/image" Target="../media/image13.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16.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_rels/slide20.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B703A2A-0709-435A-8362-2D5B37BFFE3A}"/>
              </a:ext>
            </a:extLst>
          </p:cNvPr>
          <p:cNvGrpSpPr/>
          <p:nvPr/>
        </p:nvGrpSpPr>
        <p:grpSpPr>
          <a:xfrm>
            <a:off x="-165239" y="496479"/>
            <a:ext cx="9474476" cy="6388026"/>
            <a:chOff x="-165239" y="496479"/>
            <a:chExt cx="9474476" cy="6388026"/>
          </a:xfrm>
        </p:grpSpPr>
        <p:sp>
          <p:nvSpPr>
            <p:cNvPr id="35" name="Rectangle 34">
              <a:extLst>
                <a:ext uri="{FF2B5EF4-FFF2-40B4-BE49-F238E27FC236}">
                  <a16:creationId xmlns:a16="http://schemas.microsoft.com/office/drawing/2014/main" id="{B9384274-58BF-43EA-915E-2F5958071BA3}"/>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extLst>
                <a:ext uri="{FF2B5EF4-FFF2-40B4-BE49-F238E27FC236}">
                  <a16:creationId xmlns:a16="http://schemas.microsoft.com/office/drawing/2014/main" id="{B57981D8-0A0B-4C83-90F8-C3CCAE28496C}"/>
                </a:ext>
              </a:extLst>
            </p:cNvPr>
            <p:cNvSpPr/>
            <p:nvPr/>
          </p:nvSpPr>
          <p:spPr>
            <a:xfrm>
              <a:off x="4979669" y="5210903"/>
              <a:ext cx="4329568" cy="1641517"/>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4">
              <a:extLst>
                <a:ext uri="{FF2B5EF4-FFF2-40B4-BE49-F238E27FC236}">
                  <a16:creationId xmlns:a16="http://schemas.microsoft.com/office/drawing/2014/main" id="{AFB38C5E-DE84-4778-B646-7E9BE5C617A0}"/>
                </a:ext>
              </a:extLst>
            </p:cNvPr>
            <p:cNvSpPr/>
            <p:nvPr/>
          </p:nvSpPr>
          <p:spPr>
            <a:xfrm>
              <a:off x="-165239" y="5632175"/>
              <a:ext cx="4126237" cy="1252330"/>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4">
              <a:extLst>
                <a:ext uri="{FF2B5EF4-FFF2-40B4-BE49-F238E27FC236}">
                  <a16:creationId xmlns:a16="http://schemas.microsoft.com/office/drawing/2014/main" id="{3AEFA840-5DD5-4E33-8AE8-FDE92015C0B6}"/>
                </a:ext>
              </a:extLst>
            </p:cNvPr>
            <p:cNvSpPr/>
            <p:nvPr/>
          </p:nvSpPr>
          <p:spPr>
            <a:xfrm>
              <a:off x="2942327" y="6146291"/>
              <a:ext cx="3259346" cy="711709"/>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Graphic 8" descr="Deciduous tree">
              <a:extLst>
                <a:ext uri="{FF2B5EF4-FFF2-40B4-BE49-F238E27FC236}">
                  <a16:creationId xmlns:a16="http://schemas.microsoft.com/office/drawing/2014/main" id="{5D423594-58DA-41CF-82DD-0AB313BDE4F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66099" y="4461109"/>
              <a:ext cx="1252330" cy="1252330"/>
            </a:xfrm>
            <a:prstGeom prst="rect">
              <a:avLst/>
            </a:prstGeom>
          </p:spPr>
        </p:pic>
        <p:pic>
          <p:nvPicPr>
            <p:cNvPr id="13" name="Graphic 12" descr="Fir tree">
              <a:extLst>
                <a:ext uri="{FF2B5EF4-FFF2-40B4-BE49-F238E27FC236}">
                  <a16:creationId xmlns:a16="http://schemas.microsoft.com/office/drawing/2014/main" id="{BD372CD6-393C-4897-BC7D-DE35DC105A2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25423" y="4185715"/>
              <a:ext cx="1124609" cy="1124609"/>
            </a:xfrm>
            <a:prstGeom prst="rect">
              <a:avLst/>
            </a:prstGeom>
          </p:spPr>
        </p:pic>
        <p:pic>
          <p:nvPicPr>
            <p:cNvPr id="16" name="Graphic 15" descr="Deciduous tree">
              <a:extLst>
                <a:ext uri="{FF2B5EF4-FFF2-40B4-BE49-F238E27FC236}">
                  <a16:creationId xmlns:a16="http://schemas.microsoft.com/office/drawing/2014/main" id="{D83DC344-3348-4FD7-B532-8C387681E4D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05527" y="5632175"/>
              <a:ext cx="543075" cy="543075"/>
            </a:xfrm>
            <a:prstGeom prst="rect">
              <a:avLst/>
            </a:prstGeom>
          </p:spPr>
        </p:pic>
        <p:pic>
          <p:nvPicPr>
            <p:cNvPr id="17" name="Graphic 16" descr="Deciduous tree">
              <a:extLst>
                <a:ext uri="{FF2B5EF4-FFF2-40B4-BE49-F238E27FC236}">
                  <a16:creationId xmlns:a16="http://schemas.microsoft.com/office/drawing/2014/main" id="{9F0AB8F1-99BC-450A-9B97-99FDB22A53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387548" y="4639338"/>
              <a:ext cx="674286" cy="674286"/>
            </a:xfrm>
            <a:prstGeom prst="rect">
              <a:avLst/>
            </a:prstGeom>
          </p:spPr>
        </p:pic>
        <p:pic>
          <p:nvPicPr>
            <p:cNvPr id="18" name="Graphic 17" descr="Fir tree">
              <a:extLst>
                <a:ext uri="{FF2B5EF4-FFF2-40B4-BE49-F238E27FC236}">
                  <a16:creationId xmlns:a16="http://schemas.microsoft.com/office/drawing/2014/main" id="{162D0758-6B87-45D1-B07D-AA3A28DA741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82166" y="4870701"/>
              <a:ext cx="835613" cy="835613"/>
            </a:xfrm>
            <a:prstGeom prst="rect">
              <a:avLst/>
            </a:prstGeom>
          </p:spPr>
        </p:pic>
        <p:pic>
          <p:nvPicPr>
            <p:cNvPr id="23" name="Graphic 22" descr="Fir tree">
              <a:extLst>
                <a:ext uri="{FF2B5EF4-FFF2-40B4-BE49-F238E27FC236}">
                  <a16:creationId xmlns:a16="http://schemas.microsoft.com/office/drawing/2014/main" id="{49C22279-C46B-46F7-86EE-34BDF96F385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09467" y="5725889"/>
              <a:ext cx="461315" cy="461315"/>
            </a:xfrm>
            <a:prstGeom prst="rect">
              <a:avLst/>
            </a:prstGeom>
          </p:spPr>
        </p:pic>
        <p:grpSp>
          <p:nvGrpSpPr>
            <p:cNvPr id="34" name="Group 33">
              <a:extLst>
                <a:ext uri="{FF2B5EF4-FFF2-40B4-BE49-F238E27FC236}">
                  <a16:creationId xmlns:a16="http://schemas.microsoft.com/office/drawing/2014/main" id="{16F73533-451C-41E6-B00B-F62BB60F515C}"/>
                </a:ext>
              </a:extLst>
            </p:cNvPr>
            <p:cNvGrpSpPr/>
            <p:nvPr/>
          </p:nvGrpSpPr>
          <p:grpSpPr>
            <a:xfrm>
              <a:off x="0" y="496479"/>
              <a:ext cx="9144000" cy="958421"/>
              <a:chOff x="0" y="391683"/>
              <a:chExt cx="9144000" cy="500899"/>
            </a:xfrm>
            <a:solidFill>
              <a:srgbClr val="38AD98"/>
            </a:solidFill>
          </p:grpSpPr>
          <p:sp>
            <p:nvSpPr>
              <p:cNvPr id="24" name="Double Wave 23">
                <a:extLst>
                  <a:ext uri="{FF2B5EF4-FFF2-40B4-BE49-F238E27FC236}">
                    <a16:creationId xmlns:a16="http://schemas.microsoft.com/office/drawing/2014/main" id="{EC565557-8F5D-45C4-8AC0-C48D3D4A605F}"/>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2B33B0BD-59E1-4BCD-B98B-2E4A7F9EC156}"/>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39F8E733-3B84-4950-8DEA-398ACB818C21}"/>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7" name="Double Wave 26">
                <a:extLst>
                  <a:ext uri="{FF2B5EF4-FFF2-40B4-BE49-F238E27FC236}">
                    <a16:creationId xmlns:a16="http://schemas.microsoft.com/office/drawing/2014/main" id="{AA2A162C-F116-4B38-ADFB-E66E3371675C}"/>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Double Wave 27">
                <a:extLst>
                  <a:ext uri="{FF2B5EF4-FFF2-40B4-BE49-F238E27FC236}">
                    <a16:creationId xmlns:a16="http://schemas.microsoft.com/office/drawing/2014/main" id="{4104DBAB-C2F5-4604-BD48-052C572548F0}"/>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Double Wave 28">
                <a:extLst>
                  <a:ext uri="{FF2B5EF4-FFF2-40B4-BE49-F238E27FC236}">
                    <a16:creationId xmlns:a16="http://schemas.microsoft.com/office/drawing/2014/main" id="{0B9D5D10-3B7E-4EBC-B803-6FD4F15C04FA}"/>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0" name="Double Wave 29">
                <a:extLst>
                  <a:ext uri="{FF2B5EF4-FFF2-40B4-BE49-F238E27FC236}">
                    <a16:creationId xmlns:a16="http://schemas.microsoft.com/office/drawing/2014/main" id="{9F3D8AB3-530F-4D9C-AD73-F5A5F89BA952}"/>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Double Wave 30">
                <a:extLst>
                  <a:ext uri="{FF2B5EF4-FFF2-40B4-BE49-F238E27FC236}">
                    <a16:creationId xmlns:a16="http://schemas.microsoft.com/office/drawing/2014/main" id="{F224CC43-78DE-43DF-9D2E-7E51ACE10E8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Double Wave 31">
                <a:extLst>
                  <a:ext uri="{FF2B5EF4-FFF2-40B4-BE49-F238E27FC236}">
                    <a16:creationId xmlns:a16="http://schemas.microsoft.com/office/drawing/2014/main" id="{EAFC639C-4EC8-4E0A-A975-E6943F5FA7FE}"/>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Double Wave 32">
                <a:extLst>
                  <a:ext uri="{FF2B5EF4-FFF2-40B4-BE49-F238E27FC236}">
                    <a16:creationId xmlns:a16="http://schemas.microsoft.com/office/drawing/2014/main" id="{A275E38D-69A9-44D3-9590-661259220CA5}"/>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pic>
        <p:nvPicPr>
          <p:cNvPr id="4" name="Picture 3" descr="A picture containing tree, flower, bird&#10;&#10;Description automatically generated">
            <a:extLst>
              <a:ext uri="{FF2B5EF4-FFF2-40B4-BE49-F238E27FC236}">
                <a16:creationId xmlns:a16="http://schemas.microsoft.com/office/drawing/2014/main" id="{F229C7A9-9526-4FE1-B043-F11B3BBE3F84}"/>
              </a:ext>
            </a:extLst>
          </p:cNvPr>
          <p:cNvPicPr>
            <a:picLocks noChangeAspect="1"/>
          </p:cNvPicPr>
          <p:nvPr/>
        </p:nvPicPr>
        <p:blipFill rotWithShape="1">
          <a:blip r:embed="rId6">
            <a:extLst>
              <a:ext uri="{28A0092B-C50C-407E-A947-70E740481C1C}">
                <a14:useLocalDpi xmlns:a14="http://schemas.microsoft.com/office/drawing/2010/main" val="0"/>
              </a:ext>
            </a:extLst>
          </a:blip>
          <a:srcRect t="41837" b="36798"/>
          <a:stretch/>
        </p:blipFill>
        <p:spPr>
          <a:xfrm>
            <a:off x="1889425" y="1132152"/>
            <a:ext cx="5365147" cy="1146273"/>
          </a:xfrm>
          <a:prstGeom prst="rect">
            <a:avLst/>
          </a:prstGeom>
        </p:spPr>
      </p:pic>
      <p:sp>
        <p:nvSpPr>
          <p:cNvPr id="22" name="TextBox 21">
            <a:extLst>
              <a:ext uri="{FF2B5EF4-FFF2-40B4-BE49-F238E27FC236}">
                <a16:creationId xmlns:a16="http://schemas.microsoft.com/office/drawing/2014/main" id="{D5D387A7-148C-4A32-86D3-15F2004FD6FE}"/>
              </a:ext>
            </a:extLst>
          </p:cNvPr>
          <p:cNvSpPr txBox="1"/>
          <p:nvPr/>
        </p:nvSpPr>
        <p:spPr>
          <a:xfrm>
            <a:off x="-251270" y="2540624"/>
            <a:ext cx="9474476" cy="830997"/>
          </a:xfrm>
          <a:prstGeom prst="rect">
            <a:avLst/>
          </a:prstGeom>
          <a:noFill/>
        </p:spPr>
        <p:txBody>
          <a:bodyPr wrap="square" rtlCol="0">
            <a:spAutoFit/>
          </a:bodyPr>
          <a:lstStyle/>
          <a:p>
            <a:pPr algn="ctr"/>
            <a:r>
              <a:rPr lang="en-GB" sz="4800" b="1">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Junk </a:t>
            </a:r>
            <a:r>
              <a:rPr lang="en-GB" sz="4800" b="1"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Food Marketing</a:t>
            </a:r>
          </a:p>
        </p:txBody>
      </p:sp>
    </p:spTree>
    <p:extLst>
      <p:ext uri="{BB962C8B-B14F-4D97-AF65-F5344CB8AC3E}">
        <p14:creationId xmlns:p14="http://schemas.microsoft.com/office/powerpoint/2010/main" val="3158271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13ADC611-CFE5-4FA4-97FB-01C928BDC217}"/>
              </a:ext>
            </a:extLst>
          </p:cNvPr>
          <p:cNvGrpSpPr/>
          <p:nvPr/>
        </p:nvGrpSpPr>
        <p:grpSpPr>
          <a:xfrm>
            <a:off x="-165239" y="470337"/>
            <a:ext cx="9474476" cy="6414168"/>
            <a:chOff x="-165239" y="470337"/>
            <a:chExt cx="9474476" cy="6414168"/>
          </a:xfrm>
        </p:grpSpPr>
        <p:sp>
          <p:nvSpPr>
            <p:cNvPr id="16" name="Rectangle 15">
              <a:extLst>
                <a:ext uri="{FF2B5EF4-FFF2-40B4-BE49-F238E27FC236}">
                  <a16:creationId xmlns:a16="http://schemas.microsoft.com/office/drawing/2014/main" id="{958E34C0-019B-4ADD-B225-CBE81CDEBAFA}"/>
                </a:ext>
              </a:extLst>
            </p:cNvPr>
            <p:cNvSpPr/>
            <p:nvPr/>
          </p:nvSpPr>
          <p:spPr>
            <a:xfrm>
              <a:off x="0" y="1144561"/>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70337"/>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 name="TextBox 1">
            <a:extLst>
              <a:ext uri="{FF2B5EF4-FFF2-40B4-BE49-F238E27FC236}">
                <a16:creationId xmlns:a16="http://schemas.microsoft.com/office/drawing/2014/main" id="{A1B481CA-0B73-4F40-ACCE-E511CC61036D}"/>
              </a:ext>
            </a:extLst>
          </p:cNvPr>
          <p:cNvSpPr txBox="1"/>
          <p:nvPr/>
        </p:nvSpPr>
        <p:spPr>
          <a:xfrm>
            <a:off x="1578129" y="875355"/>
            <a:ext cx="6120262" cy="707886"/>
          </a:xfrm>
          <a:prstGeom prst="rect">
            <a:avLst/>
          </a:prstGeom>
          <a:noFill/>
        </p:spPr>
        <p:txBody>
          <a:bodyPr wrap="square" rtlCol="0">
            <a:spAutoFit/>
          </a:bodyPr>
          <a:lstStyle/>
          <a:p>
            <a:pPr algn="ctr"/>
            <a:r>
              <a:rPr lang="en-US" sz="4000" b="1" dirty="0">
                <a:solidFill>
                  <a:schemeClr val="bg1"/>
                </a:solidFill>
              </a:rPr>
              <a:t>Learning objectives</a:t>
            </a:r>
          </a:p>
        </p:txBody>
      </p:sp>
      <p:sp>
        <p:nvSpPr>
          <p:cNvPr id="4" name="TextBox 3">
            <a:extLst>
              <a:ext uri="{FF2B5EF4-FFF2-40B4-BE49-F238E27FC236}">
                <a16:creationId xmlns:a16="http://schemas.microsoft.com/office/drawing/2014/main" id="{9046791E-81D8-0D44-B4EB-88EA62AAB6C6}"/>
              </a:ext>
            </a:extLst>
          </p:cNvPr>
          <p:cNvSpPr txBox="1"/>
          <p:nvPr/>
        </p:nvSpPr>
        <p:spPr>
          <a:xfrm>
            <a:off x="865475" y="1950959"/>
            <a:ext cx="7545570" cy="4031873"/>
          </a:xfrm>
          <a:prstGeom prst="rect">
            <a:avLst/>
          </a:prstGeom>
          <a:noFill/>
        </p:spPr>
        <p:txBody>
          <a:bodyPr wrap="square" rtlCol="0">
            <a:spAutoFit/>
          </a:bodyPr>
          <a:lstStyle/>
          <a:p>
            <a:pPr marL="285750" indent="-285750">
              <a:buFont typeface="Arial" panose="020B0604020202020204" pitchFamily="34" charset="0"/>
              <a:buChar char="•"/>
            </a:pPr>
            <a:r>
              <a:rPr lang="en-US" sz="3200" dirty="0">
                <a:solidFill>
                  <a:schemeClr val="bg1"/>
                </a:solidFill>
              </a:rPr>
              <a:t>To understand what food marketing is</a:t>
            </a:r>
          </a:p>
          <a:p>
            <a:pPr marL="285750" indent="-285750">
              <a:buFont typeface="Arial" panose="020B0604020202020204" pitchFamily="34" charset="0"/>
              <a:buChar char="•"/>
            </a:pPr>
            <a:endParaRPr lang="en-US" sz="3200" dirty="0">
              <a:solidFill>
                <a:schemeClr val="bg1"/>
              </a:solidFill>
            </a:endParaRPr>
          </a:p>
          <a:p>
            <a:pPr marL="285750" indent="-285750">
              <a:buFont typeface="Arial" panose="020B0604020202020204" pitchFamily="34" charset="0"/>
              <a:buChar char="•"/>
            </a:pPr>
            <a:r>
              <a:rPr lang="en-US" sz="3200" dirty="0">
                <a:solidFill>
                  <a:schemeClr val="bg1"/>
                </a:solidFill>
              </a:rPr>
              <a:t>To understand the impact of junk food advertising</a:t>
            </a:r>
          </a:p>
          <a:p>
            <a:endParaRPr lang="en-US" sz="3200" dirty="0">
              <a:solidFill>
                <a:schemeClr val="bg1"/>
              </a:solidFill>
            </a:endParaRPr>
          </a:p>
          <a:p>
            <a:pPr marL="285750" indent="-285750">
              <a:buFont typeface="Arial" panose="020B0604020202020204" pitchFamily="34" charset="0"/>
              <a:buChar char="•"/>
            </a:pPr>
            <a:r>
              <a:rPr lang="en-US" sz="3200" dirty="0">
                <a:solidFill>
                  <a:schemeClr val="bg1"/>
                </a:solidFill>
              </a:rPr>
              <a:t>To learn about advertising tricks and hacks</a:t>
            </a:r>
          </a:p>
          <a:p>
            <a:r>
              <a:rPr lang="en-US" sz="3200" dirty="0">
                <a:solidFill>
                  <a:schemeClr val="bg1"/>
                </a:solidFill>
              </a:rPr>
              <a:t> </a:t>
            </a:r>
          </a:p>
          <a:p>
            <a:pPr marL="285750" indent="-285750">
              <a:buFont typeface="Arial" panose="020B0604020202020204" pitchFamily="34" charset="0"/>
              <a:buChar char="•"/>
            </a:pPr>
            <a:r>
              <a:rPr lang="en-US" sz="3200" dirty="0">
                <a:solidFill>
                  <a:schemeClr val="bg1"/>
                </a:solidFill>
              </a:rPr>
              <a:t>To learn about what we can do </a:t>
            </a:r>
          </a:p>
        </p:txBody>
      </p:sp>
    </p:spTree>
    <p:extLst>
      <p:ext uri="{BB962C8B-B14F-4D97-AF65-F5344CB8AC3E}">
        <p14:creationId xmlns:p14="http://schemas.microsoft.com/office/powerpoint/2010/main" val="5874712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0B42ED2-F63F-4350-B49C-76E855E8FF1C}"/>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pic>
        <p:nvPicPr>
          <p:cNvPr id="3" name="Picture 2">
            <a:extLst>
              <a:ext uri="{FF2B5EF4-FFF2-40B4-BE49-F238E27FC236}">
                <a16:creationId xmlns:a16="http://schemas.microsoft.com/office/drawing/2014/main" id="{68255D65-936D-C74F-8C64-E7CDB46040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7126" y="1409058"/>
            <a:ext cx="7463417" cy="4198172"/>
          </a:xfrm>
          <a:prstGeom prst="rect">
            <a:avLst/>
          </a:prstGeom>
        </p:spPr>
      </p:pic>
    </p:spTree>
    <p:extLst>
      <p:ext uri="{BB962C8B-B14F-4D97-AF65-F5344CB8AC3E}">
        <p14:creationId xmlns:p14="http://schemas.microsoft.com/office/powerpoint/2010/main" val="17092007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24AE614-A72E-4387-88F5-C978ACD799AE}"/>
              </a:ext>
            </a:extLst>
          </p:cNvPr>
          <p:cNvGrpSpPr/>
          <p:nvPr/>
        </p:nvGrpSpPr>
        <p:grpSpPr>
          <a:xfrm>
            <a:off x="-165239" y="496479"/>
            <a:ext cx="9474476" cy="6402094"/>
            <a:chOff x="-165239" y="496479"/>
            <a:chExt cx="9474476" cy="6402094"/>
          </a:xfrm>
        </p:grpSpPr>
        <p:sp>
          <p:nvSpPr>
            <p:cNvPr id="16" name="Rectangle 15">
              <a:extLst>
                <a:ext uri="{FF2B5EF4-FFF2-40B4-BE49-F238E27FC236}">
                  <a16:creationId xmlns:a16="http://schemas.microsoft.com/office/drawing/2014/main" id="{958E34C0-019B-4ADD-B225-CBE81CDEBAFA}"/>
                </a:ext>
              </a:extLst>
            </p:cNvPr>
            <p:cNvSpPr/>
            <p:nvPr/>
          </p:nvSpPr>
          <p:spPr>
            <a:xfrm>
              <a:off x="0" y="1185134"/>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3" name="TextBox 2">
            <a:extLst>
              <a:ext uri="{FF2B5EF4-FFF2-40B4-BE49-F238E27FC236}">
                <a16:creationId xmlns:a16="http://schemas.microsoft.com/office/drawing/2014/main" id="{E1C1841B-0549-2842-A875-81C53A5F2C57}"/>
              </a:ext>
            </a:extLst>
          </p:cNvPr>
          <p:cNvSpPr txBox="1"/>
          <p:nvPr/>
        </p:nvSpPr>
        <p:spPr>
          <a:xfrm>
            <a:off x="333256" y="761203"/>
            <a:ext cx="8818782" cy="830997"/>
          </a:xfrm>
          <a:prstGeom prst="rect">
            <a:avLst/>
          </a:prstGeom>
          <a:noFill/>
        </p:spPr>
        <p:txBody>
          <a:bodyPr wrap="square" rtlCol="0">
            <a:spAutoFit/>
          </a:bodyPr>
          <a:lstStyle/>
          <a:p>
            <a:r>
              <a:rPr lang="en-US" sz="4800" b="1" dirty="0">
                <a:solidFill>
                  <a:schemeClr val="bg1"/>
                </a:solidFill>
              </a:rPr>
              <a:t>What is the point of advertising?</a:t>
            </a:r>
          </a:p>
        </p:txBody>
      </p:sp>
      <p:pic>
        <p:nvPicPr>
          <p:cNvPr id="8" name="Picture 7">
            <a:extLst>
              <a:ext uri="{FF2B5EF4-FFF2-40B4-BE49-F238E27FC236}">
                <a16:creationId xmlns:a16="http://schemas.microsoft.com/office/drawing/2014/main" id="{85A08389-575D-8B47-810A-41677BA4D76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6762" y="1775788"/>
            <a:ext cx="7807268" cy="3903634"/>
          </a:xfrm>
          <a:prstGeom prst="rect">
            <a:avLst/>
          </a:prstGeom>
        </p:spPr>
      </p:pic>
    </p:spTree>
    <p:extLst>
      <p:ext uri="{BB962C8B-B14F-4D97-AF65-F5344CB8AC3E}">
        <p14:creationId xmlns:p14="http://schemas.microsoft.com/office/powerpoint/2010/main" val="19555150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1B2B3A1-9D9F-48EB-9A11-29CC4486F8EE}"/>
              </a:ext>
            </a:extLst>
          </p:cNvPr>
          <p:cNvGrpSpPr/>
          <p:nvPr/>
        </p:nvGrpSpPr>
        <p:grpSpPr>
          <a:xfrm>
            <a:off x="-165239" y="464367"/>
            <a:ext cx="9474476" cy="6420138"/>
            <a:chOff x="-165239" y="464367"/>
            <a:chExt cx="9474476" cy="6420138"/>
          </a:xfrm>
        </p:grpSpPr>
        <p:sp>
          <p:nvSpPr>
            <p:cNvPr id="16" name="Rectangle 15">
              <a:extLst>
                <a:ext uri="{FF2B5EF4-FFF2-40B4-BE49-F238E27FC236}">
                  <a16:creationId xmlns:a16="http://schemas.microsoft.com/office/drawing/2014/main" id="{958E34C0-019B-4ADD-B225-CBE81CDEBAFA}"/>
                </a:ext>
              </a:extLst>
            </p:cNvPr>
            <p:cNvSpPr/>
            <p:nvPr/>
          </p:nvSpPr>
          <p:spPr>
            <a:xfrm>
              <a:off x="0" y="1171066"/>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2" y="464367"/>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pic>
        <p:nvPicPr>
          <p:cNvPr id="6" name="Picture 5">
            <a:extLst>
              <a:ext uri="{FF2B5EF4-FFF2-40B4-BE49-F238E27FC236}">
                <a16:creationId xmlns:a16="http://schemas.microsoft.com/office/drawing/2014/main" id="{DC5A8F6C-6FA6-904D-AA1A-C939B326C86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53827" y="1612241"/>
            <a:ext cx="6631213" cy="4142133"/>
          </a:xfrm>
          <a:prstGeom prst="rect">
            <a:avLst/>
          </a:prstGeom>
        </p:spPr>
      </p:pic>
      <p:sp>
        <p:nvSpPr>
          <p:cNvPr id="7" name="TextBox 6">
            <a:extLst>
              <a:ext uri="{FF2B5EF4-FFF2-40B4-BE49-F238E27FC236}">
                <a16:creationId xmlns:a16="http://schemas.microsoft.com/office/drawing/2014/main" id="{A650BB55-8322-7146-A345-0F2D20CE2C26}"/>
              </a:ext>
            </a:extLst>
          </p:cNvPr>
          <p:cNvSpPr txBox="1"/>
          <p:nvPr/>
        </p:nvSpPr>
        <p:spPr>
          <a:xfrm>
            <a:off x="2025950" y="694990"/>
            <a:ext cx="5022166" cy="707886"/>
          </a:xfrm>
          <a:prstGeom prst="rect">
            <a:avLst/>
          </a:prstGeom>
          <a:noFill/>
        </p:spPr>
        <p:txBody>
          <a:bodyPr wrap="square" rtlCol="0">
            <a:spAutoFit/>
          </a:bodyPr>
          <a:lstStyle/>
          <a:p>
            <a:pPr algn="ctr"/>
            <a:r>
              <a:rPr lang="en-US" sz="4000" b="1" dirty="0">
                <a:solidFill>
                  <a:schemeClr val="bg1"/>
                </a:solidFill>
              </a:rPr>
              <a:t>Repeat exposure </a:t>
            </a:r>
          </a:p>
        </p:txBody>
      </p:sp>
    </p:spTree>
    <p:extLst>
      <p:ext uri="{BB962C8B-B14F-4D97-AF65-F5344CB8AC3E}">
        <p14:creationId xmlns:p14="http://schemas.microsoft.com/office/powerpoint/2010/main" val="12847395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7F70CF2-165A-4921-AF18-912D9EA09E4F}"/>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38981"/>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 name="Alternate Process 1">
            <a:extLst>
              <a:ext uri="{FF2B5EF4-FFF2-40B4-BE49-F238E27FC236}">
                <a16:creationId xmlns:a16="http://schemas.microsoft.com/office/drawing/2014/main" id="{4069B8D4-5AC3-8941-997A-B4F6C55DB6C2}"/>
              </a:ext>
            </a:extLst>
          </p:cNvPr>
          <p:cNvSpPr/>
          <p:nvPr/>
        </p:nvSpPr>
        <p:spPr>
          <a:xfrm rot="20764532">
            <a:off x="540901" y="1108005"/>
            <a:ext cx="2782956" cy="1156082"/>
          </a:xfrm>
          <a:prstGeom prst="flowChartAlternateProcess">
            <a:avLst/>
          </a:prstGeom>
          <a:solidFill>
            <a:srgbClr val="93D1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Billboards</a:t>
            </a:r>
          </a:p>
        </p:txBody>
      </p:sp>
      <p:sp>
        <p:nvSpPr>
          <p:cNvPr id="28" name="Alternate Process 27">
            <a:extLst>
              <a:ext uri="{FF2B5EF4-FFF2-40B4-BE49-F238E27FC236}">
                <a16:creationId xmlns:a16="http://schemas.microsoft.com/office/drawing/2014/main" id="{F4B8C2FF-C9A2-B04F-BBCC-F203C6B745E9}"/>
              </a:ext>
            </a:extLst>
          </p:cNvPr>
          <p:cNvSpPr/>
          <p:nvPr/>
        </p:nvSpPr>
        <p:spPr>
          <a:xfrm rot="627135">
            <a:off x="5720422" y="4217325"/>
            <a:ext cx="2782956" cy="1156082"/>
          </a:xfrm>
          <a:prstGeom prst="flowChartAlternateProcess">
            <a:avLst/>
          </a:prstGeom>
          <a:solidFill>
            <a:srgbClr val="93D1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Bus tickets</a:t>
            </a:r>
          </a:p>
        </p:txBody>
      </p:sp>
      <p:sp>
        <p:nvSpPr>
          <p:cNvPr id="31" name="Alternate Process 30">
            <a:extLst>
              <a:ext uri="{FF2B5EF4-FFF2-40B4-BE49-F238E27FC236}">
                <a16:creationId xmlns:a16="http://schemas.microsoft.com/office/drawing/2014/main" id="{1885331F-6155-C44D-88E8-1FBD124B4D3E}"/>
              </a:ext>
            </a:extLst>
          </p:cNvPr>
          <p:cNvSpPr/>
          <p:nvPr/>
        </p:nvSpPr>
        <p:spPr>
          <a:xfrm rot="785367">
            <a:off x="4813425" y="1370128"/>
            <a:ext cx="3710127" cy="1371801"/>
          </a:xfrm>
          <a:prstGeom prst="flowChartAlternateProcess">
            <a:avLst/>
          </a:prstGeom>
          <a:solidFill>
            <a:srgbClr val="93D1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t>TV and online</a:t>
            </a:r>
          </a:p>
        </p:txBody>
      </p:sp>
      <p:sp>
        <p:nvSpPr>
          <p:cNvPr id="39" name="Alternate Process 38">
            <a:extLst>
              <a:ext uri="{FF2B5EF4-FFF2-40B4-BE49-F238E27FC236}">
                <a16:creationId xmlns:a16="http://schemas.microsoft.com/office/drawing/2014/main" id="{03A39E1D-E767-AB44-ADDD-DA82DF1547C8}"/>
              </a:ext>
            </a:extLst>
          </p:cNvPr>
          <p:cNvSpPr/>
          <p:nvPr/>
        </p:nvSpPr>
        <p:spPr>
          <a:xfrm rot="21048030">
            <a:off x="1369293" y="4603057"/>
            <a:ext cx="3283030" cy="1301786"/>
          </a:xfrm>
          <a:prstGeom prst="flowChartAlternateProcess">
            <a:avLst/>
          </a:prstGeom>
          <a:solidFill>
            <a:srgbClr val="93D1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Shopping </a:t>
            </a:r>
            <a:r>
              <a:rPr lang="en-US" sz="3200" b="1" dirty="0" err="1"/>
              <a:t>centres</a:t>
            </a:r>
            <a:endParaRPr lang="en-US" sz="3200" b="1" dirty="0"/>
          </a:p>
        </p:txBody>
      </p:sp>
      <p:sp>
        <p:nvSpPr>
          <p:cNvPr id="40" name="Alternate Process 39">
            <a:extLst>
              <a:ext uri="{FF2B5EF4-FFF2-40B4-BE49-F238E27FC236}">
                <a16:creationId xmlns:a16="http://schemas.microsoft.com/office/drawing/2014/main" id="{81D3A55D-E4AD-FF48-A018-0A2EFDB765DE}"/>
              </a:ext>
            </a:extLst>
          </p:cNvPr>
          <p:cNvSpPr/>
          <p:nvPr/>
        </p:nvSpPr>
        <p:spPr>
          <a:xfrm rot="234397">
            <a:off x="2063084" y="2543171"/>
            <a:ext cx="3231282" cy="1437714"/>
          </a:xfrm>
          <a:prstGeom prst="flowChartAlternateProcess">
            <a:avLst/>
          </a:prstGeom>
          <a:solidFill>
            <a:srgbClr val="93D1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Train stations </a:t>
            </a:r>
          </a:p>
        </p:txBody>
      </p:sp>
    </p:spTree>
    <p:extLst>
      <p:ext uri="{BB962C8B-B14F-4D97-AF65-F5344CB8AC3E}">
        <p14:creationId xmlns:p14="http://schemas.microsoft.com/office/powerpoint/2010/main" val="4052590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27CE08A-A9BE-4D92-BD67-FCCFA40E0F14}"/>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38981"/>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pic>
        <p:nvPicPr>
          <p:cNvPr id="4" name="Picture 3">
            <a:extLst>
              <a:ext uri="{FF2B5EF4-FFF2-40B4-BE49-F238E27FC236}">
                <a16:creationId xmlns:a16="http://schemas.microsoft.com/office/drawing/2014/main" id="{A25BCF52-75EC-594B-A316-BDDAABA9364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640057" y="1105003"/>
            <a:ext cx="3662885" cy="4883847"/>
          </a:xfrm>
          <a:prstGeom prst="rect">
            <a:avLst/>
          </a:prstGeom>
        </p:spPr>
      </p:pic>
      <p:sp>
        <p:nvSpPr>
          <p:cNvPr id="5" name="Alternate Process 4">
            <a:extLst>
              <a:ext uri="{FF2B5EF4-FFF2-40B4-BE49-F238E27FC236}">
                <a16:creationId xmlns:a16="http://schemas.microsoft.com/office/drawing/2014/main" id="{640EBC6A-E828-5744-BE4B-E8C379BAAA29}"/>
              </a:ext>
            </a:extLst>
          </p:cNvPr>
          <p:cNvSpPr/>
          <p:nvPr/>
        </p:nvSpPr>
        <p:spPr>
          <a:xfrm>
            <a:off x="4857246" y="2706695"/>
            <a:ext cx="3627187" cy="1745383"/>
          </a:xfrm>
          <a:prstGeom prst="flowChartAlternateProcess">
            <a:avLst/>
          </a:prstGeom>
          <a:solidFill>
            <a:srgbClr val="93D1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t>McDonald’s meal deal on the back of a bus ticket</a:t>
            </a:r>
          </a:p>
        </p:txBody>
      </p:sp>
    </p:spTree>
    <p:extLst>
      <p:ext uri="{BB962C8B-B14F-4D97-AF65-F5344CB8AC3E}">
        <p14:creationId xmlns:p14="http://schemas.microsoft.com/office/powerpoint/2010/main" val="3607548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651ECEE-E9AE-4396-ABBB-3AC5B8F7C61B}"/>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38981"/>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pic>
        <p:nvPicPr>
          <p:cNvPr id="4" name="Picture 3">
            <a:extLst>
              <a:ext uri="{FF2B5EF4-FFF2-40B4-BE49-F238E27FC236}">
                <a16:creationId xmlns:a16="http://schemas.microsoft.com/office/drawing/2014/main" id="{33AC60DC-EC2A-4B48-988E-711C2FB9FA2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8241" y="1026389"/>
            <a:ext cx="6183106" cy="4141423"/>
          </a:xfrm>
          <a:prstGeom prst="rect">
            <a:avLst/>
          </a:prstGeom>
        </p:spPr>
      </p:pic>
      <p:sp>
        <p:nvSpPr>
          <p:cNvPr id="5" name="Alternate Process 4">
            <a:extLst>
              <a:ext uri="{FF2B5EF4-FFF2-40B4-BE49-F238E27FC236}">
                <a16:creationId xmlns:a16="http://schemas.microsoft.com/office/drawing/2014/main" id="{4F933734-0CBA-6548-A53B-8D2B5439ADAA}"/>
              </a:ext>
            </a:extLst>
          </p:cNvPr>
          <p:cNvSpPr/>
          <p:nvPr/>
        </p:nvSpPr>
        <p:spPr>
          <a:xfrm>
            <a:off x="4886793" y="4616970"/>
            <a:ext cx="3327338" cy="1271048"/>
          </a:xfrm>
          <a:prstGeom prst="flowChartAlternateProcess">
            <a:avLst/>
          </a:prstGeom>
          <a:solidFill>
            <a:srgbClr val="93D13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t>Burger King billboard advert over a motorway</a:t>
            </a:r>
          </a:p>
        </p:txBody>
      </p:sp>
    </p:spTree>
    <p:extLst>
      <p:ext uri="{BB962C8B-B14F-4D97-AF65-F5344CB8AC3E}">
        <p14:creationId xmlns:p14="http://schemas.microsoft.com/office/powerpoint/2010/main" val="24785219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D99F1A78-0F69-4C64-B130-201ED56A6428}"/>
              </a:ext>
            </a:extLst>
          </p:cNvPr>
          <p:cNvSpPr txBox="1"/>
          <p:nvPr/>
        </p:nvSpPr>
        <p:spPr>
          <a:xfrm>
            <a:off x="-182569" y="819380"/>
            <a:ext cx="9474476" cy="707886"/>
          </a:xfrm>
          <a:prstGeom prst="rect">
            <a:avLst/>
          </a:prstGeom>
          <a:noFill/>
        </p:spPr>
        <p:txBody>
          <a:bodyPr wrap="square" rtlCol="0">
            <a:spAutoFit/>
          </a:bodyPr>
          <a:lstStyle/>
          <a:p>
            <a:pPr algn="ctr"/>
            <a:r>
              <a:rPr lang="en-GB" sz="4000" b="1"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Food companies at fault </a:t>
            </a:r>
          </a:p>
        </p:txBody>
      </p:sp>
      <p:grpSp>
        <p:nvGrpSpPr>
          <p:cNvPr id="2" name="Group 1">
            <a:extLst>
              <a:ext uri="{FF2B5EF4-FFF2-40B4-BE49-F238E27FC236}">
                <a16:creationId xmlns:a16="http://schemas.microsoft.com/office/drawing/2014/main" id="{C553EB9F-CD2A-4F4C-ADB8-CD195BAE0C2F}"/>
              </a:ext>
            </a:extLst>
          </p:cNvPr>
          <p:cNvGrpSpPr/>
          <p:nvPr/>
        </p:nvGrpSpPr>
        <p:grpSpPr>
          <a:xfrm>
            <a:off x="-165239" y="494415"/>
            <a:ext cx="9474476" cy="6390090"/>
            <a:chOff x="-165239" y="494415"/>
            <a:chExt cx="9474476" cy="6390090"/>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4415"/>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pic>
        <p:nvPicPr>
          <p:cNvPr id="9" name="Picture 8">
            <a:extLst>
              <a:ext uri="{FF2B5EF4-FFF2-40B4-BE49-F238E27FC236}">
                <a16:creationId xmlns:a16="http://schemas.microsoft.com/office/drawing/2014/main" id="{E630D19F-CF4C-2E4E-93E9-5C1B16158002}"/>
              </a:ext>
            </a:extLst>
          </p:cNvPr>
          <p:cNvPicPr>
            <a:picLocks noChangeAspect="1"/>
          </p:cNvPicPr>
          <p:nvPr/>
        </p:nvPicPr>
        <p:blipFill rotWithShape="1">
          <a:blip r:embed="rId8">
            <a:extLst>
              <a:ext uri="{28A0092B-C50C-407E-A947-70E740481C1C}">
                <a14:useLocalDpi xmlns:a14="http://schemas.microsoft.com/office/drawing/2010/main" val="0"/>
              </a:ext>
            </a:extLst>
          </a:blip>
          <a:srcRect t="6192" b="3432"/>
          <a:stretch/>
        </p:blipFill>
        <p:spPr>
          <a:xfrm>
            <a:off x="5517841" y="1551205"/>
            <a:ext cx="3242972" cy="4147199"/>
          </a:xfrm>
          <a:prstGeom prst="rect">
            <a:avLst/>
          </a:prstGeom>
        </p:spPr>
      </p:pic>
      <p:pic>
        <p:nvPicPr>
          <p:cNvPr id="4" name="Picture 3">
            <a:extLst>
              <a:ext uri="{FF2B5EF4-FFF2-40B4-BE49-F238E27FC236}">
                <a16:creationId xmlns:a16="http://schemas.microsoft.com/office/drawing/2014/main" id="{455CC40D-4A43-DE43-97C4-B9B0C8E0744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5447" y="1900234"/>
            <a:ext cx="5169017" cy="3480198"/>
          </a:xfrm>
          <a:prstGeom prst="rect">
            <a:avLst/>
          </a:prstGeom>
        </p:spPr>
      </p:pic>
    </p:spTree>
    <p:extLst>
      <p:ext uri="{BB962C8B-B14F-4D97-AF65-F5344CB8AC3E}">
        <p14:creationId xmlns:p14="http://schemas.microsoft.com/office/powerpoint/2010/main" val="21246715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338ADCE-2521-4077-BD7F-C58C448EB310}"/>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8" name="TextBox 27">
            <a:extLst>
              <a:ext uri="{FF2B5EF4-FFF2-40B4-BE49-F238E27FC236}">
                <a16:creationId xmlns:a16="http://schemas.microsoft.com/office/drawing/2014/main" id="{D99F1A78-0F69-4C64-B130-201ED56A6428}"/>
              </a:ext>
            </a:extLst>
          </p:cNvPr>
          <p:cNvSpPr txBox="1"/>
          <p:nvPr/>
        </p:nvSpPr>
        <p:spPr>
          <a:xfrm>
            <a:off x="-231497" y="1026389"/>
            <a:ext cx="9474476" cy="707886"/>
          </a:xfrm>
          <a:prstGeom prst="rect">
            <a:avLst/>
          </a:prstGeom>
          <a:noFill/>
        </p:spPr>
        <p:txBody>
          <a:bodyPr wrap="square" rtlCol="0">
            <a:spAutoFit/>
          </a:bodyPr>
          <a:lstStyle/>
          <a:p>
            <a:pPr algn="ctr"/>
            <a:r>
              <a:rPr lang="en-GB" sz="4000" b="1"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Why is it so effective?</a:t>
            </a:r>
          </a:p>
        </p:txBody>
      </p:sp>
      <p:pic>
        <p:nvPicPr>
          <p:cNvPr id="42" name="Picture 41">
            <a:extLst>
              <a:ext uri="{FF2B5EF4-FFF2-40B4-BE49-F238E27FC236}">
                <a16:creationId xmlns:a16="http://schemas.microsoft.com/office/drawing/2014/main" id="{757AA2BC-E4A9-B644-A418-2AD1D36EE70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7652" y="1900630"/>
            <a:ext cx="7191964" cy="3777191"/>
          </a:xfrm>
          <a:prstGeom prst="rect">
            <a:avLst/>
          </a:prstGeom>
        </p:spPr>
      </p:pic>
    </p:spTree>
    <p:extLst>
      <p:ext uri="{BB962C8B-B14F-4D97-AF65-F5344CB8AC3E}">
        <p14:creationId xmlns:p14="http://schemas.microsoft.com/office/powerpoint/2010/main" val="2461662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B184B35-7DA1-425B-96FC-DB825D9C4503}"/>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38981"/>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dirty="0"/>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 name="TextBox 1">
            <a:extLst>
              <a:ext uri="{FF2B5EF4-FFF2-40B4-BE49-F238E27FC236}">
                <a16:creationId xmlns:a16="http://schemas.microsoft.com/office/drawing/2014/main" id="{07A4C09B-9ED6-DB45-A254-A7936BAD9E47}"/>
              </a:ext>
            </a:extLst>
          </p:cNvPr>
          <p:cNvSpPr txBox="1"/>
          <p:nvPr/>
        </p:nvSpPr>
        <p:spPr>
          <a:xfrm>
            <a:off x="832566" y="1034761"/>
            <a:ext cx="7547369" cy="707886"/>
          </a:xfrm>
          <a:prstGeom prst="rect">
            <a:avLst/>
          </a:prstGeom>
          <a:noFill/>
        </p:spPr>
        <p:txBody>
          <a:bodyPr wrap="square" rtlCol="0">
            <a:spAutoFit/>
          </a:bodyPr>
          <a:lstStyle/>
          <a:p>
            <a:pPr algn="ctr"/>
            <a:r>
              <a:rPr lang="en-US" sz="4000" b="1" dirty="0">
                <a:solidFill>
                  <a:schemeClr val="bg1"/>
                </a:solidFill>
              </a:rPr>
              <a:t>Trick or treat?</a:t>
            </a:r>
          </a:p>
        </p:txBody>
      </p:sp>
      <p:pic>
        <p:nvPicPr>
          <p:cNvPr id="6" name="Picture 5">
            <a:extLst>
              <a:ext uri="{FF2B5EF4-FFF2-40B4-BE49-F238E27FC236}">
                <a16:creationId xmlns:a16="http://schemas.microsoft.com/office/drawing/2014/main" id="{82662370-1E32-3343-9428-DAC8B906C7F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0826" y="2299328"/>
            <a:ext cx="4065919" cy="3127630"/>
          </a:xfrm>
          <a:prstGeom prst="rect">
            <a:avLst/>
          </a:prstGeom>
        </p:spPr>
      </p:pic>
      <p:pic>
        <p:nvPicPr>
          <p:cNvPr id="8" name="Picture 7">
            <a:extLst>
              <a:ext uri="{FF2B5EF4-FFF2-40B4-BE49-F238E27FC236}">
                <a16:creationId xmlns:a16="http://schemas.microsoft.com/office/drawing/2014/main" id="{2871C437-440E-EA4D-86C4-9DB46AF10DB1}"/>
              </a:ext>
            </a:extLst>
          </p:cNvPr>
          <p:cNvPicPr>
            <a:picLocks noChangeAspect="1"/>
          </p:cNvPicPr>
          <p:nvPr/>
        </p:nvPicPr>
        <p:blipFill rotWithShape="1">
          <a:blip r:embed="rId9">
            <a:extLst>
              <a:ext uri="{28A0092B-C50C-407E-A947-70E740481C1C}">
                <a14:useLocalDpi xmlns:a14="http://schemas.microsoft.com/office/drawing/2010/main" val="0"/>
              </a:ext>
            </a:extLst>
          </a:blip>
          <a:srcRect l="5181" t="8616" r="5851"/>
          <a:stretch/>
        </p:blipFill>
        <p:spPr>
          <a:xfrm>
            <a:off x="4706439" y="2309496"/>
            <a:ext cx="4172395" cy="3117462"/>
          </a:xfrm>
          <a:prstGeom prst="rect">
            <a:avLst/>
          </a:prstGeom>
        </p:spPr>
      </p:pic>
    </p:spTree>
    <p:extLst>
      <p:ext uri="{BB962C8B-B14F-4D97-AF65-F5344CB8AC3E}">
        <p14:creationId xmlns:p14="http://schemas.microsoft.com/office/powerpoint/2010/main" val="2726836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321C36B-2DAB-4EEB-8EC1-F0842AAE3805}"/>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38981"/>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dirty="0"/>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 name="TextBox 1">
            <a:extLst>
              <a:ext uri="{FF2B5EF4-FFF2-40B4-BE49-F238E27FC236}">
                <a16:creationId xmlns:a16="http://schemas.microsoft.com/office/drawing/2014/main" id="{07A4C09B-9ED6-DB45-A254-A7936BAD9E47}"/>
              </a:ext>
            </a:extLst>
          </p:cNvPr>
          <p:cNvSpPr txBox="1"/>
          <p:nvPr/>
        </p:nvSpPr>
        <p:spPr>
          <a:xfrm>
            <a:off x="801499" y="899876"/>
            <a:ext cx="7547369" cy="707886"/>
          </a:xfrm>
          <a:prstGeom prst="rect">
            <a:avLst/>
          </a:prstGeom>
          <a:noFill/>
        </p:spPr>
        <p:txBody>
          <a:bodyPr wrap="square" rtlCol="0">
            <a:spAutoFit/>
          </a:bodyPr>
          <a:lstStyle/>
          <a:p>
            <a:pPr algn="ctr"/>
            <a:r>
              <a:rPr lang="en-US" sz="4000" b="1" dirty="0">
                <a:solidFill>
                  <a:schemeClr val="bg1"/>
                </a:solidFill>
              </a:rPr>
              <a:t>Trick or treat?</a:t>
            </a:r>
          </a:p>
        </p:txBody>
      </p:sp>
      <p:pic>
        <p:nvPicPr>
          <p:cNvPr id="4" name="Picture 3">
            <a:extLst>
              <a:ext uri="{FF2B5EF4-FFF2-40B4-BE49-F238E27FC236}">
                <a16:creationId xmlns:a16="http://schemas.microsoft.com/office/drawing/2014/main" id="{0EDD4DE0-9218-A349-8E84-1A093DD777D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18836" y="1954121"/>
            <a:ext cx="4108174" cy="3268920"/>
          </a:xfrm>
          <a:prstGeom prst="rect">
            <a:avLst/>
          </a:prstGeom>
        </p:spPr>
      </p:pic>
      <p:pic>
        <p:nvPicPr>
          <p:cNvPr id="7" name="Picture 6">
            <a:extLst>
              <a:ext uri="{FF2B5EF4-FFF2-40B4-BE49-F238E27FC236}">
                <a16:creationId xmlns:a16="http://schemas.microsoft.com/office/drawing/2014/main" id="{D0342088-A69B-6643-9537-36F912B47F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2523" y="1931590"/>
            <a:ext cx="4112326" cy="3343771"/>
          </a:xfrm>
          <a:prstGeom prst="rect">
            <a:avLst/>
          </a:prstGeom>
        </p:spPr>
      </p:pic>
    </p:spTree>
    <p:extLst>
      <p:ext uri="{BB962C8B-B14F-4D97-AF65-F5344CB8AC3E}">
        <p14:creationId xmlns:p14="http://schemas.microsoft.com/office/powerpoint/2010/main" val="17882660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BBB65EE-9D2D-464C-9328-6DDAD57664A0}"/>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38981"/>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dirty="0"/>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 name="TextBox 1">
            <a:extLst>
              <a:ext uri="{FF2B5EF4-FFF2-40B4-BE49-F238E27FC236}">
                <a16:creationId xmlns:a16="http://schemas.microsoft.com/office/drawing/2014/main" id="{07A4C09B-9ED6-DB45-A254-A7936BAD9E47}"/>
              </a:ext>
            </a:extLst>
          </p:cNvPr>
          <p:cNvSpPr txBox="1"/>
          <p:nvPr/>
        </p:nvSpPr>
        <p:spPr>
          <a:xfrm>
            <a:off x="787100" y="798039"/>
            <a:ext cx="7547369" cy="707886"/>
          </a:xfrm>
          <a:prstGeom prst="rect">
            <a:avLst/>
          </a:prstGeom>
          <a:noFill/>
        </p:spPr>
        <p:txBody>
          <a:bodyPr wrap="square" rtlCol="0">
            <a:spAutoFit/>
          </a:bodyPr>
          <a:lstStyle/>
          <a:p>
            <a:pPr algn="ctr"/>
            <a:r>
              <a:rPr lang="en-US" sz="4000" b="1" dirty="0">
                <a:solidFill>
                  <a:schemeClr val="bg1"/>
                </a:solidFill>
              </a:rPr>
              <a:t>Trick or treat?</a:t>
            </a:r>
          </a:p>
        </p:txBody>
      </p:sp>
      <p:pic>
        <p:nvPicPr>
          <p:cNvPr id="5" name="Picture 4">
            <a:extLst>
              <a:ext uri="{FF2B5EF4-FFF2-40B4-BE49-F238E27FC236}">
                <a16:creationId xmlns:a16="http://schemas.microsoft.com/office/drawing/2014/main" id="{02C563AB-E447-244C-95A2-FC999D3DB4A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92335" y="1587703"/>
            <a:ext cx="6638609" cy="4149131"/>
          </a:xfrm>
          <a:prstGeom prst="rect">
            <a:avLst/>
          </a:prstGeom>
        </p:spPr>
      </p:pic>
    </p:spTree>
    <p:extLst>
      <p:ext uri="{BB962C8B-B14F-4D97-AF65-F5344CB8AC3E}">
        <p14:creationId xmlns:p14="http://schemas.microsoft.com/office/powerpoint/2010/main" val="13084220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5A4AFB11-4B6F-4BF6-B7B2-25904FCB6CA0}"/>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38981"/>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200" dirty="0"/>
            </a:p>
            <a:p>
              <a:pPr algn="ctr"/>
              <a:r>
                <a:rPr lang="en-GB" sz="3200" dirty="0"/>
                <a:t>Play advertising tricks video (2 min max)</a:t>
              </a:r>
            </a:p>
            <a:p>
              <a:pPr algn="ctr"/>
              <a:endParaRPr lang="en-GB" sz="3200" dirty="0"/>
            </a:p>
            <a:p>
              <a:pPr algn="ctr"/>
              <a:endParaRPr lang="en-GB" sz="3200" dirty="0"/>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 name="TextBox 1">
            <a:extLst>
              <a:ext uri="{FF2B5EF4-FFF2-40B4-BE49-F238E27FC236}">
                <a16:creationId xmlns:a16="http://schemas.microsoft.com/office/drawing/2014/main" id="{07A4C09B-9ED6-DB45-A254-A7936BAD9E47}"/>
              </a:ext>
            </a:extLst>
          </p:cNvPr>
          <p:cNvSpPr txBox="1"/>
          <p:nvPr/>
        </p:nvSpPr>
        <p:spPr>
          <a:xfrm>
            <a:off x="743174" y="1178717"/>
            <a:ext cx="7547369" cy="707886"/>
          </a:xfrm>
          <a:prstGeom prst="rect">
            <a:avLst/>
          </a:prstGeom>
          <a:noFill/>
        </p:spPr>
        <p:txBody>
          <a:bodyPr wrap="square" rtlCol="0">
            <a:spAutoFit/>
          </a:bodyPr>
          <a:lstStyle/>
          <a:p>
            <a:pPr algn="ctr"/>
            <a:r>
              <a:rPr lang="en-US" sz="4000" b="1" dirty="0">
                <a:solidFill>
                  <a:schemeClr val="bg1"/>
                </a:solidFill>
              </a:rPr>
              <a:t>Trick or treat?</a:t>
            </a:r>
          </a:p>
        </p:txBody>
      </p:sp>
    </p:spTree>
    <p:extLst>
      <p:ext uri="{BB962C8B-B14F-4D97-AF65-F5344CB8AC3E}">
        <p14:creationId xmlns:p14="http://schemas.microsoft.com/office/powerpoint/2010/main" val="26626275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65B6FE9-0B62-4B38-9335-945B761C014C}"/>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39484"/>
              <a:ext cx="9144000" cy="5718516"/>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t>Advertisers want you to eat these foods all the time </a:t>
              </a:r>
            </a:p>
            <a:p>
              <a:endParaRPr lang="en-GB" sz="2800" dirty="0"/>
            </a:p>
            <a:p>
              <a:pPr marL="285750" indent="-285750">
                <a:buFont typeface="Arial" panose="020B0604020202020204" pitchFamily="34" charset="0"/>
                <a:buChar char="•"/>
              </a:pPr>
              <a:r>
                <a:rPr lang="en-GB" sz="2800" dirty="0"/>
                <a:t>Fast food is high in</a:t>
              </a:r>
              <a:r>
                <a:rPr lang="en-GB" sz="2800" b="1" dirty="0"/>
                <a:t> fat, sugar and salt </a:t>
              </a:r>
              <a:r>
                <a:rPr lang="en-GB" sz="2800" dirty="0"/>
                <a:t>and contains </a:t>
              </a:r>
              <a:r>
                <a:rPr lang="en-GB" sz="2800" b="1" dirty="0"/>
                <a:t>empty calories </a:t>
              </a:r>
              <a:r>
                <a:rPr lang="en-GB" sz="2800" dirty="0"/>
                <a:t>– meaning there is no nutritional value in the food </a:t>
              </a:r>
              <a:endParaRPr lang="en-GB" sz="2800" b="1" dirty="0"/>
            </a:p>
            <a:p>
              <a:pPr marL="285750" indent="-285750">
                <a:buFont typeface="Arial" panose="020B0604020202020204" pitchFamily="34" charset="0"/>
                <a:buChar char="•"/>
              </a:pPr>
              <a:endParaRPr lang="en-GB" sz="2800" dirty="0"/>
            </a:p>
            <a:p>
              <a:pPr marL="285750" indent="-285750">
                <a:buFont typeface="Arial" panose="020B0604020202020204" pitchFamily="34" charset="0"/>
                <a:buChar char="•"/>
              </a:pPr>
              <a:r>
                <a:rPr lang="en-GB" sz="2800" dirty="0"/>
                <a:t>If consumed a lot they can increase our risk of developing heart disease, diabetes and obesity</a:t>
              </a:r>
            </a:p>
            <a:p>
              <a:pPr marL="285750" indent="-285750">
                <a:buFont typeface="Arial" panose="020B0604020202020204" pitchFamily="34" charset="0"/>
                <a:buChar char="•"/>
              </a:pPr>
              <a:endParaRPr lang="en-GB" sz="2800" dirty="0"/>
            </a:p>
            <a:p>
              <a:endParaRPr lang="en-GB" sz="2800"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endParaRPr lang="en-GB" dirty="0"/>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8" name="TextBox 27">
            <a:extLst>
              <a:ext uri="{FF2B5EF4-FFF2-40B4-BE49-F238E27FC236}">
                <a16:creationId xmlns:a16="http://schemas.microsoft.com/office/drawing/2014/main" id="{D99F1A78-0F69-4C64-B130-201ED56A6428}"/>
              </a:ext>
            </a:extLst>
          </p:cNvPr>
          <p:cNvSpPr txBox="1"/>
          <p:nvPr/>
        </p:nvSpPr>
        <p:spPr>
          <a:xfrm>
            <a:off x="-165239" y="1139484"/>
            <a:ext cx="9474476" cy="1938992"/>
          </a:xfrm>
          <a:prstGeom prst="rect">
            <a:avLst/>
          </a:prstGeom>
          <a:noFill/>
        </p:spPr>
        <p:txBody>
          <a:bodyPr wrap="square" rtlCol="0">
            <a:spAutoFit/>
          </a:bodyPr>
          <a:lstStyle/>
          <a:p>
            <a:pPr algn="ctr"/>
            <a:r>
              <a:rPr lang="en-GB" sz="4000" b="1"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What is the impact?</a:t>
            </a:r>
          </a:p>
          <a:p>
            <a:pPr algn="ctr"/>
            <a:endParaRPr lang="en-GB" sz="40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endParaRPr>
          </a:p>
          <a:p>
            <a:pPr algn="ctr"/>
            <a:endParaRPr lang="en-GB" sz="40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endParaRPr>
          </a:p>
        </p:txBody>
      </p:sp>
    </p:spTree>
    <p:extLst>
      <p:ext uri="{BB962C8B-B14F-4D97-AF65-F5344CB8AC3E}">
        <p14:creationId xmlns:p14="http://schemas.microsoft.com/office/powerpoint/2010/main" val="3417700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D04EFD10-D775-44FC-80B2-30F80B76ABC1}"/>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pic>
        <p:nvPicPr>
          <p:cNvPr id="3" name="Picture 2">
            <a:extLst>
              <a:ext uri="{FF2B5EF4-FFF2-40B4-BE49-F238E27FC236}">
                <a16:creationId xmlns:a16="http://schemas.microsoft.com/office/drawing/2014/main" id="{99318093-19EB-B444-B093-322B289C047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74046" y="1811347"/>
            <a:ext cx="8089056" cy="3758300"/>
          </a:xfrm>
          <a:prstGeom prst="rect">
            <a:avLst/>
          </a:prstGeom>
        </p:spPr>
      </p:pic>
      <p:sp>
        <p:nvSpPr>
          <p:cNvPr id="2" name="TextBox 1">
            <a:extLst>
              <a:ext uri="{FF2B5EF4-FFF2-40B4-BE49-F238E27FC236}">
                <a16:creationId xmlns:a16="http://schemas.microsoft.com/office/drawing/2014/main" id="{D45883B9-F3B9-DB43-8FA6-88CCCBDC343F}"/>
              </a:ext>
            </a:extLst>
          </p:cNvPr>
          <p:cNvSpPr txBox="1"/>
          <p:nvPr/>
        </p:nvSpPr>
        <p:spPr>
          <a:xfrm>
            <a:off x="2484367" y="968346"/>
            <a:ext cx="5400675" cy="707886"/>
          </a:xfrm>
          <a:prstGeom prst="rect">
            <a:avLst/>
          </a:prstGeom>
          <a:noFill/>
        </p:spPr>
        <p:txBody>
          <a:bodyPr wrap="square" rtlCol="0">
            <a:spAutoFit/>
          </a:bodyPr>
          <a:lstStyle/>
          <a:p>
            <a:r>
              <a:rPr lang="en-US" sz="4000" b="1" dirty="0">
                <a:solidFill>
                  <a:schemeClr val="bg1"/>
                </a:solidFill>
              </a:rPr>
              <a:t>Is this really fun…?</a:t>
            </a:r>
          </a:p>
        </p:txBody>
      </p:sp>
    </p:spTree>
    <p:extLst>
      <p:ext uri="{BB962C8B-B14F-4D97-AF65-F5344CB8AC3E}">
        <p14:creationId xmlns:p14="http://schemas.microsoft.com/office/powerpoint/2010/main" val="4152731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D99F1A78-0F69-4C64-B130-201ED56A6428}"/>
              </a:ext>
            </a:extLst>
          </p:cNvPr>
          <p:cNvSpPr txBox="1"/>
          <p:nvPr/>
        </p:nvSpPr>
        <p:spPr>
          <a:xfrm>
            <a:off x="-231497" y="1026389"/>
            <a:ext cx="9474476" cy="707886"/>
          </a:xfrm>
          <a:prstGeom prst="rect">
            <a:avLst/>
          </a:prstGeom>
          <a:noFill/>
        </p:spPr>
        <p:txBody>
          <a:bodyPr wrap="square" rtlCol="0">
            <a:spAutoFit/>
          </a:bodyPr>
          <a:lstStyle/>
          <a:p>
            <a:pPr algn="ctr"/>
            <a:r>
              <a:rPr lang="en-GB" sz="4000" b="1"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What can we do?</a:t>
            </a:r>
          </a:p>
        </p:txBody>
      </p:sp>
      <p:grpSp>
        <p:nvGrpSpPr>
          <p:cNvPr id="2" name="Group 1">
            <a:extLst>
              <a:ext uri="{FF2B5EF4-FFF2-40B4-BE49-F238E27FC236}">
                <a16:creationId xmlns:a16="http://schemas.microsoft.com/office/drawing/2014/main" id="{EEFC0DE0-290C-41CF-96A5-0DF545BAFC13}"/>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3200" dirty="0"/>
                <a:t>Only eat junk food every once in a while</a:t>
              </a:r>
            </a:p>
            <a:p>
              <a:pPr marL="285750" indent="-285750" algn="ctr">
                <a:buFont typeface="Arial" panose="020B0604020202020204" pitchFamily="34" charset="0"/>
                <a:buChar char="•"/>
              </a:pPr>
              <a:endParaRPr lang="en-GB" sz="3200" dirty="0"/>
            </a:p>
            <a:p>
              <a:pPr marL="285750" indent="-285750" algn="ctr">
                <a:buFont typeface="Arial" panose="020B0604020202020204" pitchFamily="34" charset="0"/>
                <a:buChar char="•"/>
              </a:pPr>
              <a:r>
                <a:rPr lang="en-GB" sz="3200" dirty="0"/>
                <a:t>Try to recognise fast food advertising and be aware of it’s motives</a:t>
              </a:r>
            </a:p>
            <a:p>
              <a:pPr marL="285750" indent="-285750" algn="ctr">
                <a:buFont typeface="Arial" panose="020B0604020202020204" pitchFamily="34" charset="0"/>
                <a:buChar char="•"/>
              </a:pPr>
              <a:endParaRPr lang="en-GB" sz="3200" dirty="0"/>
            </a:p>
            <a:p>
              <a:pPr marL="285750" indent="-285750" algn="ctr">
                <a:buFont typeface="Arial" panose="020B0604020202020204" pitchFamily="34" charset="0"/>
                <a:buChar char="•"/>
              </a:pPr>
              <a:r>
                <a:rPr lang="en-GB" sz="3200" dirty="0"/>
                <a:t>Write to local MP</a:t>
              </a:r>
            </a:p>
            <a:p>
              <a:pPr marL="285750" indent="-285750" algn="ctr">
                <a:buFont typeface="Arial" panose="020B0604020202020204" pitchFamily="34" charset="0"/>
                <a:buChar char="•"/>
              </a:pPr>
              <a:endParaRPr lang="en-GB" dirty="0"/>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6">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Tree>
    <p:extLst>
      <p:ext uri="{BB962C8B-B14F-4D97-AF65-F5344CB8AC3E}">
        <p14:creationId xmlns:p14="http://schemas.microsoft.com/office/powerpoint/2010/main" val="14269652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A0B71EB-060E-419F-8E12-B1B7966B021B}"/>
              </a:ext>
            </a:extLst>
          </p:cNvPr>
          <p:cNvGrpSpPr/>
          <p:nvPr/>
        </p:nvGrpSpPr>
        <p:grpSpPr>
          <a:xfrm>
            <a:off x="-165239" y="496479"/>
            <a:ext cx="9474476" cy="6388026"/>
            <a:chOff x="-165239" y="496479"/>
            <a:chExt cx="9474476" cy="6388026"/>
          </a:xfrm>
        </p:grpSpPr>
        <p:grpSp>
          <p:nvGrpSpPr>
            <p:cNvPr id="5" name="Group 4">
              <a:extLst>
                <a:ext uri="{FF2B5EF4-FFF2-40B4-BE49-F238E27FC236}">
                  <a16:creationId xmlns:a16="http://schemas.microsoft.com/office/drawing/2014/main" id="{65BC84AD-AB05-49E9-8865-04AF3E829A94}"/>
                </a:ext>
              </a:extLst>
            </p:cNvPr>
            <p:cNvGrpSpPr/>
            <p:nvPr/>
          </p:nvGrpSpPr>
          <p:grpSpPr>
            <a:xfrm>
              <a:off x="0" y="496479"/>
              <a:ext cx="9144000" cy="6361520"/>
              <a:chOff x="0" y="496479"/>
              <a:chExt cx="9144000" cy="6361520"/>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
        <p:nvSpPr>
          <p:cNvPr id="28" name="TextBox 27">
            <a:extLst>
              <a:ext uri="{FF2B5EF4-FFF2-40B4-BE49-F238E27FC236}">
                <a16:creationId xmlns:a16="http://schemas.microsoft.com/office/drawing/2014/main" id="{D99F1A78-0F69-4C64-B130-201ED56A6428}"/>
              </a:ext>
            </a:extLst>
          </p:cNvPr>
          <p:cNvSpPr txBox="1"/>
          <p:nvPr/>
        </p:nvSpPr>
        <p:spPr>
          <a:xfrm>
            <a:off x="-330476" y="660509"/>
            <a:ext cx="9474476" cy="707886"/>
          </a:xfrm>
          <a:prstGeom prst="rect">
            <a:avLst/>
          </a:prstGeom>
          <a:noFill/>
        </p:spPr>
        <p:txBody>
          <a:bodyPr wrap="square" rtlCol="0">
            <a:spAutoFit/>
          </a:bodyPr>
          <a:lstStyle/>
          <a:p>
            <a:pPr algn="ctr"/>
            <a:r>
              <a:rPr lang="en-GB" sz="4000" b="1"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Activity</a:t>
            </a:r>
            <a:r>
              <a:rPr lang="en-GB" sz="4000"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 </a:t>
            </a:r>
          </a:p>
        </p:txBody>
      </p:sp>
      <p:pic>
        <p:nvPicPr>
          <p:cNvPr id="3" name="Picture 2">
            <a:extLst>
              <a:ext uri="{FF2B5EF4-FFF2-40B4-BE49-F238E27FC236}">
                <a16:creationId xmlns:a16="http://schemas.microsoft.com/office/drawing/2014/main" id="{D1A2A1FB-08C1-3747-A2BF-8EF9EC73080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0327" y="1380243"/>
            <a:ext cx="8843342" cy="4449246"/>
          </a:xfrm>
          <a:prstGeom prst="rect">
            <a:avLst/>
          </a:prstGeom>
        </p:spPr>
      </p:pic>
    </p:spTree>
    <p:extLst>
      <p:ext uri="{BB962C8B-B14F-4D97-AF65-F5344CB8AC3E}">
        <p14:creationId xmlns:p14="http://schemas.microsoft.com/office/powerpoint/2010/main" val="36601057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D99F1A78-0F69-4C64-B130-201ED56A6428}"/>
              </a:ext>
            </a:extLst>
          </p:cNvPr>
          <p:cNvSpPr txBox="1"/>
          <p:nvPr/>
        </p:nvSpPr>
        <p:spPr>
          <a:xfrm>
            <a:off x="-231497" y="1026389"/>
            <a:ext cx="9474476" cy="707886"/>
          </a:xfrm>
          <a:prstGeom prst="rect">
            <a:avLst/>
          </a:prstGeom>
          <a:noFill/>
        </p:spPr>
        <p:txBody>
          <a:bodyPr wrap="square" rtlCol="0">
            <a:spAutoFit/>
          </a:bodyPr>
          <a:lstStyle/>
          <a:p>
            <a:pPr algn="ctr"/>
            <a:r>
              <a:rPr lang="en-GB" sz="4000" b="1" dirty="0">
                <a:solidFill>
                  <a:schemeClr val="bg1"/>
                </a:solidFill>
                <a:effectLst>
                  <a:outerShdw blurRad="38100" dist="38100" dir="2700000" algn="tl">
                    <a:srgbClr val="000000">
                      <a:alpha val="43137"/>
                    </a:srgbClr>
                  </a:outerShdw>
                </a:effectLst>
                <a:latin typeface="Segoe UI Semibold" panose="020B0702040204020203" pitchFamily="34" charset="0"/>
                <a:ea typeface="Segoe UI Black" panose="020B0A02040204020203" pitchFamily="34" charset="0"/>
                <a:cs typeface="Segoe UI Semibold" panose="020B0702040204020203" pitchFamily="34" charset="0"/>
              </a:rPr>
              <a:t>Recap Quiz</a:t>
            </a:r>
          </a:p>
        </p:txBody>
      </p:sp>
      <p:grpSp>
        <p:nvGrpSpPr>
          <p:cNvPr id="2" name="Group 1">
            <a:extLst>
              <a:ext uri="{FF2B5EF4-FFF2-40B4-BE49-F238E27FC236}">
                <a16:creationId xmlns:a16="http://schemas.microsoft.com/office/drawing/2014/main" id="{1BF70E97-255F-45C7-B2C5-2E78EA80AD72}"/>
              </a:ext>
            </a:extLst>
          </p:cNvPr>
          <p:cNvGrpSpPr/>
          <p:nvPr/>
        </p:nvGrpSpPr>
        <p:grpSpPr>
          <a:xfrm>
            <a:off x="-165239" y="496479"/>
            <a:ext cx="9474476" cy="6388026"/>
            <a:chOff x="-165239" y="496479"/>
            <a:chExt cx="9474476" cy="6388026"/>
          </a:xfrm>
        </p:grpSpPr>
        <p:sp>
          <p:nvSpPr>
            <p:cNvPr id="16" name="Rectangle 15">
              <a:extLst>
                <a:ext uri="{FF2B5EF4-FFF2-40B4-BE49-F238E27FC236}">
                  <a16:creationId xmlns:a16="http://schemas.microsoft.com/office/drawing/2014/main" id="{958E34C0-019B-4ADD-B225-CBE81CDEBAFA}"/>
                </a:ext>
              </a:extLst>
            </p:cNvPr>
            <p:cNvSpPr/>
            <p:nvPr/>
          </p:nvSpPr>
          <p:spPr>
            <a:xfrm>
              <a:off x="-2" y="999138"/>
              <a:ext cx="9144000" cy="5881223"/>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GB" sz="2400" dirty="0"/>
                <a:t>What is food marketing?</a:t>
              </a:r>
            </a:p>
            <a:p>
              <a:pPr marL="457200" indent="-457200">
                <a:buFont typeface="+mj-lt"/>
                <a:buAutoNum type="arabicPeriod"/>
              </a:pPr>
              <a:r>
                <a:rPr lang="en-GB" sz="2400" dirty="0"/>
                <a:t>List three places you are likely to see fast food adverts</a:t>
              </a:r>
            </a:p>
            <a:p>
              <a:pPr marL="457200" indent="-457200">
                <a:buFont typeface="+mj-lt"/>
                <a:buAutoNum type="arabicPeriod"/>
              </a:pPr>
              <a:r>
                <a:rPr lang="en-GB" sz="2400" dirty="0"/>
                <a:t>In an advert, what is used to make ice-cream look real?</a:t>
              </a:r>
            </a:p>
            <a:p>
              <a:pPr marL="457200" indent="-457200">
                <a:buFont typeface="+mj-lt"/>
                <a:buAutoNum type="arabicPeriod"/>
              </a:pPr>
              <a:r>
                <a:rPr lang="en-GB" sz="2400" dirty="0"/>
                <a:t>What can happen if we eat too much fast food?</a:t>
              </a:r>
            </a:p>
            <a:p>
              <a:pPr marL="457200" indent="-457200">
                <a:buFont typeface="+mj-lt"/>
                <a:buAutoNum type="arabicPeriod"/>
              </a:pPr>
              <a:r>
                <a:rPr lang="en-GB" sz="2400" dirty="0"/>
                <a:t>Write down one thing you have learnt form this presentation</a:t>
              </a:r>
              <a:r>
                <a:rPr lang="en-GB" sz="2000" dirty="0"/>
                <a:t>.</a:t>
              </a:r>
            </a:p>
            <a:p>
              <a:pPr marL="457200" indent="-457200" algn="ctr">
                <a:buAutoNum type="arabicPeriod"/>
              </a:pPr>
              <a:endParaRPr lang="en-GB" sz="2000" dirty="0"/>
            </a:p>
            <a:p>
              <a:pPr marL="457200" indent="-457200" algn="ctr">
                <a:buAutoNum type="arabicPeriod"/>
              </a:pPr>
              <a:endParaRPr lang="en-GB" sz="2000" dirty="0"/>
            </a:p>
            <a:p>
              <a:pPr marL="285750" indent="-285750" algn="ctr">
                <a:buFont typeface="Arial" panose="020B0604020202020204" pitchFamily="34" charset="0"/>
                <a:buChar char="•"/>
              </a:pPr>
              <a:endParaRPr lang="en-GB" dirty="0"/>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grpSp>
    </p:spTree>
    <p:extLst>
      <p:ext uri="{BB962C8B-B14F-4D97-AF65-F5344CB8AC3E}">
        <p14:creationId xmlns:p14="http://schemas.microsoft.com/office/powerpoint/2010/main" val="1707421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58E34C0-019B-4ADD-B225-CBE81CDEBAFA}"/>
              </a:ext>
            </a:extLst>
          </p:cNvPr>
          <p:cNvSpPr/>
          <p:nvPr/>
        </p:nvSpPr>
        <p:spPr>
          <a:xfrm>
            <a:off x="0" y="1144560"/>
            <a:ext cx="9144000" cy="5713439"/>
          </a:xfrm>
          <a:prstGeom prst="rect">
            <a:avLst/>
          </a:prstGeom>
          <a:solidFill>
            <a:srgbClr val="38AD98"/>
          </a:solid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6FA721F2-B792-45A9-983F-278D186A8283}"/>
              </a:ext>
            </a:extLst>
          </p:cNvPr>
          <p:cNvGrpSpPr/>
          <p:nvPr/>
        </p:nvGrpSpPr>
        <p:grpSpPr>
          <a:xfrm>
            <a:off x="0" y="496479"/>
            <a:ext cx="9144000" cy="958421"/>
            <a:chOff x="0" y="391683"/>
            <a:chExt cx="9144000" cy="500899"/>
          </a:xfrm>
          <a:solidFill>
            <a:srgbClr val="38AD98"/>
          </a:solidFill>
        </p:grpSpPr>
        <p:sp>
          <p:nvSpPr>
            <p:cNvPr id="18" name="Double Wave 17">
              <a:extLst>
                <a:ext uri="{FF2B5EF4-FFF2-40B4-BE49-F238E27FC236}">
                  <a16:creationId xmlns:a16="http://schemas.microsoft.com/office/drawing/2014/main" id="{BF2D4D2C-A3E6-4AE1-904D-33C284C6F954}"/>
                </a:ext>
              </a:extLst>
            </p:cNvPr>
            <p:cNvSpPr/>
            <p:nvPr/>
          </p:nvSpPr>
          <p:spPr>
            <a:xfrm>
              <a:off x="0" y="39411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Double Wave 18">
              <a:extLst>
                <a:ext uri="{FF2B5EF4-FFF2-40B4-BE49-F238E27FC236}">
                  <a16:creationId xmlns:a16="http://schemas.microsoft.com/office/drawing/2014/main" id="{EE9394CF-BAB1-4C36-B3AA-791D57C59058}"/>
                </a:ext>
              </a:extLst>
            </p:cNvPr>
            <p:cNvSpPr/>
            <p:nvPr/>
          </p:nvSpPr>
          <p:spPr>
            <a:xfrm>
              <a:off x="933061" y="39168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Double Wave 19">
              <a:extLst>
                <a:ext uri="{FF2B5EF4-FFF2-40B4-BE49-F238E27FC236}">
                  <a16:creationId xmlns:a16="http://schemas.microsoft.com/office/drawing/2014/main" id="{C747B5F8-2A99-4509-AB2D-650E298A4496}"/>
                </a:ext>
              </a:extLst>
            </p:cNvPr>
            <p:cNvSpPr/>
            <p:nvPr/>
          </p:nvSpPr>
          <p:spPr>
            <a:xfrm>
              <a:off x="1855304" y="40322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Double Wave 20">
              <a:extLst>
                <a:ext uri="{FF2B5EF4-FFF2-40B4-BE49-F238E27FC236}">
                  <a16:creationId xmlns:a16="http://schemas.microsoft.com/office/drawing/2014/main" id="{8787FBD6-ED0D-4AD0-A0F3-C937C666CF45}"/>
                </a:ext>
              </a:extLst>
            </p:cNvPr>
            <p:cNvSpPr/>
            <p:nvPr/>
          </p:nvSpPr>
          <p:spPr>
            <a:xfrm>
              <a:off x="2782956" y="407489"/>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Double Wave 21">
              <a:extLst>
                <a:ext uri="{FF2B5EF4-FFF2-40B4-BE49-F238E27FC236}">
                  <a16:creationId xmlns:a16="http://schemas.microsoft.com/office/drawing/2014/main" id="{01903FC1-ABD5-4E97-9278-ECFDFFC81342}"/>
                </a:ext>
              </a:extLst>
            </p:cNvPr>
            <p:cNvSpPr/>
            <p:nvPr/>
          </p:nvSpPr>
          <p:spPr>
            <a:xfrm>
              <a:off x="3710608" y="41434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Double Wave 22">
              <a:extLst>
                <a:ext uri="{FF2B5EF4-FFF2-40B4-BE49-F238E27FC236}">
                  <a16:creationId xmlns:a16="http://schemas.microsoft.com/office/drawing/2014/main" id="{C77B9B76-3928-4F30-B80D-3E5C794D140F}"/>
                </a:ext>
              </a:extLst>
            </p:cNvPr>
            <p:cNvSpPr/>
            <p:nvPr/>
          </p:nvSpPr>
          <p:spPr>
            <a:xfrm>
              <a:off x="4638260" y="418700"/>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Double Wave 23">
              <a:extLst>
                <a:ext uri="{FF2B5EF4-FFF2-40B4-BE49-F238E27FC236}">
                  <a16:creationId xmlns:a16="http://schemas.microsoft.com/office/drawing/2014/main" id="{8B2A232E-6E2E-4E18-B21D-F6CF660741FA}"/>
                </a:ext>
              </a:extLst>
            </p:cNvPr>
            <p:cNvSpPr/>
            <p:nvPr/>
          </p:nvSpPr>
          <p:spPr>
            <a:xfrm>
              <a:off x="5565912" y="425552"/>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Double Wave 24">
              <a:extLst>
                <a:ext uri="{FF2B5EF4-FFF2-40B4-BE49-F238E27FC236}">
                  <a16:creationId xmlns:a16="http://schemas.microsoft.com/office/drawing/2014/main" id="{A485331F-C081-48CC-84EC-9D1B06154E01}"/>
                </a:ext>
              </a:extLst>
            </p:cNvPr>
            <p:cNvSpPr/>
            <p:nvPr/>
          </p:nvSpPr>
          <p:spPr>
            <a:xfrm>
              <a:off x="6493564" y="429911"/>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6" name="Double Wave 25">
              <a:extLst>
                <a:ext uri="{FF2B5EF4-FFF2-40B4-BE49-F238E27FC236}">
                  <a16:creationId xmlns:a16="http://schemas.microsoft.com/office/drawing/2014/main" id="{A5099130-A61B-4FC2-96ED-589F2EAB1DC1}"/>
                </a:ext>
              </a:extLst>
            </p:cNvPr>
            <p:cNvSpPr/>
            <p:nvPr/>
          </p:nvSpPr>
          <p:spPr>
            <a:xfrm>
              <a:off x="7421216" y="436893"/>
              <a:ext cx="92765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Double Wave 26">
              <a:extLst>
                <a:ext uri="{FF2B5EF4-FFF2-40B4-BE49-F238E27FC236}">
                  <a16:creationId xmlns:a16="http://schemas.microsoft.com/office/drawing/2014/main" id="{5AA16076-C354-42E5-86BB-3B09283692DD}"/>
                </a:ext>
              </a:extLst>
            </p:cNvPr>
            <p:cNvSpPr/>
            <p:nvPr/>
          </p:nvSpPr>
          <p:spPr>
            <a:xfrm>
              <a:off x="8348868" y="444677"/>
              <a:ext cx="795132" cy="447905"/>
            </a:xfrm>
            <a:prstGeom prst="doubleWave">
              <a:avLst/>
            </a:prstGeom>
            <a:grpFill/>
            <a:ln>
              <a:solidFill>
                <a:srgbClr val="38AD9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4">
            <a:extLst>
              <a:ext uri="{FF2B5EF4-FFF2-40B4-BE49-F238E27FC236}">
                <a16:creationId xmlns:a16="http://schemas.microsoft.com/office/drawing/2014/main" id="{6BD5C9E0-D0D4-4DBA-B1B5-F61A06230991}"/>
              </a:ext>
            </a:extLst>
          </p:cNvPr>
          <p:cNvSpPr/>
          <p:nvPr/>
        </p:nvSpPr>
        <p:spPr>
          <a:xfrm>
            <a:off x="6741991" y="6206089"/>
            <a:ext cx="2567246" cy="646331"/>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38100">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4">
            <a:extLst>
              <a:ext uri="{FF2B5EF4-FFF2-40B4-BE49-F238E27FC236}">
                <a16:creationId xmlns:a16="http://schemas.microsoft.com/office/drawing/2014/main" id="{83D1C8AC-F884-4D65-BBFF-96759C1B8021}"/>
              </a:ext>
            </a:extLst>
          </p:cNvPr>
          <p:cNvSpPr/>
          <p:nvPr/>
        </p:nvSpPr>
        <p:spPr>
          <a:xfrm>
            <a:off x="-165239" y="6391413"/>
            <a:ext cx="2567245" cy="493092"/>
          </a:xfrm>
          <a:custGeom>
            <a:avLst/>
            <a:gdLst>
              <a:gd name="connsiteX0" fmla="*/ 0 w 4093029"/>
              <a:gd name="connsiteY0" fmla="*/ 1284514 h 2569028"/>
              <a:gd name="connsiteX1" fmla="*/ 2046515 w 4093029"/>
              <a:gd name="connsiteY1" fmla="*/ 0 h 2569028"/>
              <a:gd name="connsiteX2" fmla="*/ 4093030 w 4093029"/>
              <a:gd name="connsiteY2" fmla="*/ 1284514 h 2569028"/>
              <a:gd name="connsiteX3" fmla="*/ 2046515 w 4093029"/>
              <a:gd name="connsiteY3" fmla="*/ 2569028 h 2569028"/>
              <a:gd name="connsiteX4" fmla="*/ 0 w 4093029"/>
              <a:gd name="connsiteY4" fmla="*/ 1284514 h 2569028"/>
              <a:gd name="connsiteX0" fmla="*/ 0 w 4093111"/>
              <a:gd name="connsiteY0" fmla="*/ 1284514 h 2569942"/>
              <a:gd name="connsiteX1" fmla="*/ 2046515 w 4093111"/>
              <a:gd name="connsiteY1" fmla="*/ 0 h 2569942"/>
              <a:gd name="connsiteX2" fmla="*/ 4093030 w 4093111"/>
              <a:gd name="connsiteY2" fmla="*/ 1284514 h 2569942"/>
              <a:gd name="connsiteX3" fmla="*/ 2087936 w 4093111"/>
              <a:gd name="connsiteY3" fmla="*/ 1486137 h 2569942"/>
              <a:gd name="connsiteX4" fmla="*/ 2046515 w 4093111"/>
              <a:gd name="connsiteY4" fmla="*/ 2569028 h 2569942"/>
              <a:gd name="connsiteX5" fmla="*/ 0 w 4093111"/>
              <a:gd name="connsiteY5" fmla="*/ 1284514 h 2569942"/>
              <a:gd name="connsiteX0" fmla="*/ 3946 w 4097057"/>
              <a:gd name="connsiteY0" fmla="*/ 1284514 h 1611360"/>
              <a:gd name="connsiteX1" fmla="*/ 2050461 w 4097057"/>
              <a:gd name="connsiteY1" fmla="*/ 0 h 1611360"/>
              <a:gd name="connsiteX2" fmla="*/ 4096976 w 4097057"/>
              <a:gd name="connsiteY2" fmla="*/ 1284514 h 1611360"/>
              <a:gd name="connsiteX3" fmla="*/ 2091882 w 4097057"/>
              <a:gd name="connsiteY3" fmla="*/ 1486137 h 1611360"/>
              <a:gd name="connsiteX4" fmla="*/ 1546878 w 4097057"/>
              <a:gd name="connsiteY4" fmla="*/ 1548611 h 1611360"/>
              <a:gd name="connsiteX5" fmla="*/ 3946 w 4097057"/>
              <a:gd name="connsiteY5" fmla="*/ 1284514 h 1611360"/>
              <a:gd name="connsiteX0" fmla="*/ 4372 w 4097555"/>
              <a:gd name="connsiteY0" fmla="*/ 1284514 h 1619916"/>
              <a:gd name="connsiteX1" fmla="*/ 2050887 w 4097555"/>
              <a:gd name="connsiteY1" fmla="*/ 0 h 1619916"/>
              <a:gd name="connsiteX2" fmla="*/ 4097402 w 4097555"/>
              <a:gd name="connsiteY2" fmla="*/ 1284514 h 1619916"/>
              <a:gd name="connsiteX3" fmla="*/ 2887439 w 4097555"/>
              <a:gd name="connsiteY3" fmla="*/ 1499389 h 1619916"/>
              <a:gd name="connsiteX4" fmla="*/ 1547304 w 4097555"/>
              <a:gd name="connsiteY4" fmla="*/ 1548611 h 1619916"/>
              <a:gd name="connsiteX5" fmla="*/ 4372 w 4097555"/>
              <a:gd name="connsiteY5" fmla="*/ 1284514 h 1619916"/>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372 w 4097555"/>
              <a:gd name="connsiteY0" fmla="*/ 1284514 h 1556641"/>
              <a:gd name="connsiteX1" fmla="*/ 2050887 w 4097555"/>
              <a:gd name="connsiteY1" fmla="*/ 0 h 1556641"/>
              <a:gd name="connsiteX2" fmla="*/ 4097402 w 4097555"/>
              <a:gd name="connsiteY2" fmla="*/ 1284514 h 1556641"/>
              <a:gd name="connsiteX3" fmla="*/ 2887439 w 4097555"/>
              <a:gd name="connsiteY3" fmla="*/ 1499389 h 1556641"/>
              <a:gd name="connsiteX4" fmla="*/ 1547304 w 4097555"/>
              <a:gd name="connsiteY4" fmla="*/ 1548611 h 1556641"/>
              <a:gd name="connsiteX5" fmla="*/ 4372 w 4097555"/>
              <a:gd name="connsiteY5" fmla="*/ 1284514 h 1556641"/>
              <a:gd name="connsiteX0" fmla="*/ 4214 w 4097361"/>
              <a:gd name="connsiteY0" fmla="*/ 1284514 h 1549681"/>
              <a:gd name="connsiteX1" fmla="*/ 2050729 w 4097361"/>
              <a:gd name="connsiteY1" fmla="*/ 0 h 1549681"/>
              <a:gd name="connsiteX2" fmla="*/ 4097244 w 4097361"/>
              <a:gd name="connsiteY2" fmla="*/ 1284514 h 1549681"/>
              <a:gd name="connsiteX3" fmla="*/ 2608985 w 4097361"/>
              <a:gd name="connsiteY3" fmla="*/ 1247598 h 1549681"/>
              <a:gd name="connsiteX4" fmla="*/ 1547146 w 4097361"/>
              <a:gd name="connsiteY4" fmla="*/ 1548611 h 1549681"/>
              <a:gd name="connsiteX5" fmla="*/ 4214 w 4097361"/>
              <a:gd name="connsiteY5" fmla="*/ 1284514 h 1549681"/>
              <a:gd name="connsiteX0" fmla="*/ 4214 w 4097369"/>
              <a:gd name="connsiteY0" fmla="*/ 1284514 h 1549681"/>
              <a:gd name="connsiteX1" fmla="*/ 2050729 w 4097369"/>
              <a:gd name="connsiteY1" fmla="*/ 0 h 1549681"/>
              <a:gd name="connsiteX2" fmla="*/ 4097244 w 4097369"/>
              <a:gd name="connsiteY2" fmla="*/ 1284514 h 1549681"/>
              <a:gd name="connsiteX3" fmla="*/ 2608985 w 4097369"/>
              <a:gd name="connsiteY3" fmla="*/ 1247598 h 1549681"/>
              <a:gd name="connsiteX4" fmla="*/ 1547146 w 4097369"/>
              <a:gd name="connsiteY4" fmla="*/ 1548611 h 1549681"/>
              <a:gd name="connsiteX5" fmla="*/ 4214 w 4097369"/>
              <a:gd name="connsiteY5" fmla="*/ 1284514 h 1549681"/>
              <a:gd name="connsiteX0" fmla="*/ 9229 w 4102384"/>
              <a:gd name="connsiteY0" fmla="*/ 1284514 h 1615249"/>
              <a:gd name="connsiteX1" fmla="*/ 2055744 w 4102384"/>
              <a:gd name="connsiteY1" fmla="*/ 0 h 1615249"/>
              <a:gd name="connsiteX2" fmla="*/ 4102259 w 4102384"/>
              <a:gd name="connsiteY2" fmla="*/ 1284514 h 1615249"/>
              <a:gd name="connsiteX3" fmla="*/ 2614000 w 4102384"/>
              <a:gd name="connsiteY3" fmla="*/ 1247598 h 1615249"/>
              <a:gd name="connsiteX4" fmla="*/ 1353378 w 4102384"/>
              <a:gd name="connsiteY4" fmla="*/ 1614872 h 1615249"/>
              <a:gd name="connsiteX5" fmla="*/ 9229 w 4102384"/>
              <a:gd name="connsiteY5" fmla="*/ 1284514 h 1615249"/>
              <a:gd name="connsiteX0" fmla="*/ 9697 w 4102907"/>
              <a:gd name="connsiteY0" fmla="*/ 1284514 h 1638172"/>
              <a:gd name="connsiteX1" fmla="*/ 2056212 w 4102907"/>
              <a:gd name="connsiteY1" fmla="*/ 0 h 1638172"/>
              <a:gd name="connsiteX2" fmla="*/ 4102727 w 4102907"/>
              <a:gd name="connsiteY2" fmla="*/ 1284514 h 1638172"/>
              <a:gd name="connsiteX3" fmla="*/ 2945772 w 4102907"/>
              <a:gd name="connsiteY3" fmla="*/ 1618659 h 1638172"/>
              <a:gd name="connsiteX4" fmla="*/ 1353846 w 4102907"/>
              <a:gd name="connsiteY4" fmla="*/ 1614872 h 1638172"/>
              <a:gd name="connsiteX5" fmla="*/ 9697 w 4102907"/>
              <a:gd name="connsiteY5" fmla="*/ 1284514 h 1638172"/>
              <a:gd name="connsiteX0" fmla="*/ 9697 w 4103456"/>
              <a:gd name="connsiteY0" fmla="*/ 1284514 h 1638172"/>
              <a:gd name="connsiteX1" fmla="*/ 2056212 w 4103456"/>
              <a:gd name="connsiteY1" fmla="*/ 0 h 1638172"/>
              <a:gd name="connsiteX2" fmla="*/ 4102727 w 4103456"/>
              <a:gd name="connsiteY2" fmla="*/ 1284514 h 1638172"/>
              <a:gd name="connsiteX3" fmla="*/ 2945772 w 4103456"/>
              <a:gd name="connsiteY3" fmla="*/ 1618659 h 1638172"/>
              <a:gd name="connsiteX4" fmla="*/ 1353846 w 4103456"/>
              <a:gd name="connsiteY4" fmla="*/ 1614872 h 1638172"/>
              <a:gd name="connsiteX5" fmla="*/ 9697 w 4103456"/>
              <a:gd name="connsiteY5" fmla="*/ 1284514 h 1638172"/>
              <a:gd name="connsiteX0" fmla="*/ 67911 w 4161670"/>
              <a:gd name="connsiteY0" fmla="*/ 1284514 h 1659768"/>
              <a:gd name="connsiteX1" fmla="*/ 2114426 w 4161670"/>
              <a:gd name="connsiteY1" fmla="*/ 0 h 1659768"/>
              <a:gd name="connsiteX2" fmla="*/ 4160941 w 4161670"/>
              <a:gd name="connsiteY2" fmla="*/ 1284514 h 1659768"/>
              <a:gd name="connsiteX3" fmla="*/ 3003986 w 4161670"/>
              <a:gd name="connsiteY3" fmla="*/ 1618659 h 1659768"/>
              <a:gd name="connsiteX4" fmla="*/ 722947 w 4161670"/>
              <a:gd name="connsiteY4" fmla="*/ 1641376 h 1659768"/>
              <a:gd name="connsiteX5" fmla="*/ 67911 w 4161670"/>
              <a:gd name="connsiteY5" fmla="*/ 1284514 h 1659768"/>
              <a:gd name="connsiteX0" fmla="*/ 70572 w 4164331"/>
              <a:gd name="connsiteY0" fmla="*/ 1284514 h 1641517"/>
              <a:gd name="connsiteX1" fmla="*/ 2117087 w 4164331"/>
              <a:gd name="connsiteY1" fmla="*/ 0 h 1641517"/>
              <a:gd name="connsiteX2" fmla="*/ 4163602 w 4164331"/>
              <a:gd name="connsiteY2" fmla="*/ 1284514 h 1641517"/>
              <a:gd name="connsiteX3" fmla="*/ 3006647 w 4164331"/>
              <a:gd name="connsiteY3" fmla="*/ 1618659 h 1641517"/>
              <a:gd name="connsiteX4" fmla="*/ 725608 w 4164331"/>
              <a:gd name="connsiteY4" fmla="*/ 1641376 h 1641517"/>
              <a:gd name="connsiteX5" fmla="*/ 70572 w 4164331"/>
              <a:gd name="connsiteY5" fmla="*/ 1284514 h 1641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4331" h="1641517">
                <a:moveTo>
                  <a:pt x="70572" y="1284514"/>
                </a:moveTo>
                <a:cubicBezTo>
                  <a:pt x="302485" y="1010951"/>
                  <a:pt x="986828" y="0"/>
                  <a:pt x="2117087" y="0"/>
                </a:cubicBezTo>
                <a:cubicBezTo>
                  <a:pt x="3247346" y="0"/>
                  <a:pt x="4150072" y="857920"/>
                  <a:pt x="4163602" y="1284514"/>
                </a:cubicBezTo>
                <a:cubicBezTo>
                  <a:pt x="4177132" y="1711108"/>
                  <a:pt x="4010342" y="1603356"/>
                  <a:pt x="3006647" y="1618659"/>
                </a:cubicBezTo>
                <a:cubicBezTo>
                  <a:pt x="2625805" y="1607458"/>
                  <a:pt x="1241458" y="1644058"/>
                  <a:pt x="725608" y="1641376"/>
                </a:cubicBezTo>
                <a:cubicBezTo>
                  <a:pt x="209758" y="1638694"/>
                  <a:pt x="-161341" y="1558077"/>
                  <a:pt x="70572" y="1284514"/>
                </a:cubicBezTo>
                <a:close/>
              </a:path>
            </a:pathLst>
          </a:custGeom>
          <a:solidFill>
            <a:srgbClr val="93D13A"/>
          </a:solidFill>
          <a:ln w="28575">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2" name="Graphic 31" descr="Deciduous tree">
            <a:extLst>
              <a:ext uri="{FF2B5EF4-FFF2-40B4-BE49-F238E27FC236}">
                <a16:creationId xmlns:a16="http://schemas.microsoft.com/office/drawing/2014/main" id="{D5EC9C31-87F4-494B-A918-923FA732E39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4046" y="5901667"/>
            <a:ext cx="517041" cy="517041"/>
          </a:xfrm>
          <a:prstGeom prst="rect">
            <a:avLst/>
          </a:prstGeom>
        </p:spPr>
      </p:pic>
      <p:pic>
        <p:nvPicPr>
          <p:cNvPr id="33" name="Graphic 32" descr="Fir tree">
            <a:extLst>
              <a:ext uri="{FF2B5EF4-FFF2-40B4-BE49-F238E27FC236}">
                <a16:creationId xmlns:a16="http://schemas.microsoft.com/office/drawing/2014/main" id="{6C907E5F-7812-40EC-B6F4-ADCBE46445E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14131" y="5713440"/>
            <a:ext cx="546682" cy="546682"/>
          </a:xfrm>
          <a:prstGeom prst="rect">
            <a:avLst/>
          </a:prstGeom>
        </p:spPr>
      </p:pic>
      <p:pic>
        <p:nvPicPr>
          <p:cNvPr id="34" name="Graphic 33" descr="Fir tree">
            <a:extLst>
              <a:ext uri="{FF2B5EF4-FFF2-40B4-BE49-F238E27FC236}">
                <a16:creationId xmlns:a16="http://schemas.microsoft.com/office/drawing/2014/main" id="{AD36D2F9-21F1-425D-B378-204565029E9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05447" y="6051306"/>
            <a:ext cx="461315" cy="461315"/>
          </a:xfrm>
          <a:prstGeom prst="rect">
            <a:avLst/>
          </a:prstGeom>
        </p:spPr>
      </p:pic>
      <p:pic>
        <p:nvPicPr>
          <p:cNvPr id="35" name="Graphic 34" descr="Deciduous tree">
            <a:extLst>
              <a:ext uri="{FF2B5EF4-FFF2-40B4-BE49-F238E27FC236}">
                <a16:creationId xmlns:a16="http://schemas.microsoft.com/office/drawing/2014/main" id="{5369FA29-8D8B-4567-9CD3-2B74B61F036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78925" y="5964299"/>
            <a:ext cx="399818" cy="399818"/>
          </a:xfrm>
          <a:prstGeom prst="rect">
            <a:avLst/>
          </a:prstGeom>
        </p:spPr>
      </p:pic>
      <p:pic>
        <p:nvPicPr>
          <p:cNvPr id="36" name="Graphic 35" descr="Fir tree">
            <a:extLst>
              <a:ext uri="{FF2B5EF4-FFF2-40B4-BE49-F238E27FC236}">
                <a16:creationId xmlns:a16="http://schemas.microsoft.com/office/drawing/2014/main" id="{2BB1CDDF-922D-493E-8E33-7814AA0B92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0151" y="6020072"/>
            <a:ext cx="384250" cy="384250"/>
          </a:xfrm>
          <a:prstGeom prst="rect">
            <a:avLst/>
          </a:prstGeom>
        </p:spPr>
      </p:pic>
      <p:pic>
        <p:nvPicPr>
          <p:cNvPr id="37" name="Graphic 36" descr="Deciduous tree">
            <a:extLst>
              <a:ext uri="{FF2B5EF4-FFF2-40B4-BE49-F238E27FC236}">
                <a16:creationId xmlns:a16="http://schemas.microsoft.com/office/drawing/2014/main" id="{5511812A-B84B-41B8-81EE-22986F2C803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948690" y="5888018"/>
            <a:ext cx="341853" cy="341853"/>
          </a:xfrm>
          <a:prstGeom prst="rect">
            <a:avLst/>
          </a:prstGeom>
        </p:spPr>
      </p:pic>
      <p:pic>
        <p:nvPicPr>
          <p:cNvPr id="38" name="Picture 37" descr="A picture containing tree, flower, bird&#10;&#10;Description automatically generated">
            <a:extLst>
              <a:ext uri="{FF2B5EF4-FFF2-40B4-BE49-F238E27FC236}">
                <a16:creationId xmlns:a16="http://schemas.microsoft.com/office/drawing/2014/main" id="{3F1C9764-8955-46C2-B9B9-8574FC103E71}"/>
              </a:ext>
            </a:extLst>
          </p:cNvPr>
          <p:cNvPicPr>
            <a:picLocks noChangeAspect="1"/>
          </p:cNvPicPr>
          <p:nvPr/>
        </p:nvPicPr>
        <p:blipFill rotWithShape="1">
          <a:blip r:embed="rId7">
            <a:extLst>
              <a:ext uri="{28A0092B-C50C-407E-A947-70E740481C1C}">
                <a14:useLocalDpi xmlns:a14="http://schemas.microsoft.com/office/drawing/2010/main" val="0"/>
              </a:ext>
            </a:extLst>
          </a:blip>
          <a:srcRect t="41837" b="40261"/>
          <a:stretch/>
        </p:blipFill>
        <p:spPr>
          <a:xfrm>
            <a:off x="2766886" y="6158904"/>
            <a:ext cx="3610225" cy="646332"/>
          </a:xfrm>
          <a:prstGeom prst="rect">
            <a:avLst/>
          </a:prstGeom>
        </p:spPr>
      </p:pic>
      <p:pic>
        <p:nvPicPr>
          <p:cNvPr id="28" name="Picture 27">
            <a:extLst>
              <a:ext uri="{FF2B5EF4-FFF2-40B4-BE49-F238E27FC236}">
                <a16:creationId xmlns:a16="http://schemas.microsoft.com/office/drawing/2014/main" id="{E8F6C273-1A5D-1444-B111-537AFA7E35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97459" y="1741172"/>
            <a:ext cx="6749078" cy="3806611"/>
          </a:xfrm>
          <a:prstGeom prst="rect">
            <a:avLst/>
          </a:prstGeom>
        </p:spPr>
      </p:pic>
    </p:spTree>
    <p:extLst>
      <p:ext uri="{BB962C8B-B14F-4D97-AF65-F5344CB8AC3E}">
        <p14:creationId xmlns:p14="http://schemas.microsoft.com/office/powerpoint/2010/main" val="39048118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1547</TotalTime>
  <Words>1117</Words>
  <Application>Microsoft Office PowerPoint</Application>
  <PresentationFormat>On-screen Show (4:3)</PresentationFormat>
  <Paragraphs>128</Paragraphs>
  <Slides>20</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Arial</vt:lpstr>
      <vt:lpstr>Calibri</vt:lpstr>
      <vt:lpstr>Calibri Light</vt:lpstr>
      <vt:lpstr>Segoe UI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 Bradshaw</dc:creator>
  <cp:lastModifiedBy>Alex Holt</cp:lastModifiedBy>
  <cp:revision>97</cp:revision>
  <dcterms:created xsi:type="dcterms:W3CDTF">2020-06-16T16:42:27Z</dcterms:created>
  <dcterms:modified xsi:type="dcterms:W3CDTF">2020-08-03T18:00:58Z</dcterms:modified>
</cp:coreProperties>
</file>