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25"/>
  </p:notesMasterIdLst>
  <p:sldIdLst>
    <p:sldId id="256" r:id="rId2"/>
    <p:sldId id="257" r:id="rId3"/>
    <p:sldId id="295" r:id="rId4"/>
    <p:sldId id="299" r:id="rId5"/>
    <p:sldId id="312" r:id="rId6"/>
    <p:sldId id="334" r:id="rId7"/>
    <p:sldId id="326" r:id="rId8"/>
    <p:sldId id="330" r:id="rId9"/>
    <p:sldId id="331" r:id="rId10"/>
    <p:sldId id="333" r:id="rId11"/>
    <p:sldId id="335" r:id="rId12"/>
    <p:sldId id="296" r:id="rId13"/>
    <p:sldId id="298" r:id="rId14"/>
    <p:sldId id="327" r:id="rId15"/>
    <p:sldId id="339" r:id="rId16"/>
    <p:sldId id="341" r:id="rId17"/>
    <p:sldId id="329" r:id="rId18"/>
    <p:sldId id="332" r:id="rId19"/>
    <p:sldId id="336" r:id="rId20"/>
    <p:sldId id="337" r:id="rId21"/>
    <p:sldId id="342" r:id="rId22"/>
    <p:sldId id="338" r:id="rId23"/>
    <p:sldId id="32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 Holt" initials="AH" lastIdx="14" clrIdx="0">
    <p:extLst>
      <p:ext uri="{19B8F6BF-5375-455C-9EA6-DF929625EA0E}">
        <p15:presenceInfo xmlns:p15="http://schemas.microsoft.com/office/powerpoint/2012/main" userId="S::alex.holt@foodactive.org.uk::1a9edbd4-a532-4df6-a850-e4a63ea668e9" providerId="AD"/>
      </p:ext>
    </p:extLst>
  </p:cmAuthor>
  <p:cmAuthor id="2" name="Chloe Higham-Smith" initials="CH" lastIdx="3" clrIdx="1"/>
  <p:cmAuthor id="3" name="Catriona MacRae" initials="CM" lastIdx="2" clrIdx="2">
    <p:extLst>
      <p:ext uri="{19B8F6BF-5375-455C-9EA6-DF929625EA0E}">
        <p15:presenceInfo xmlns:p15="http://schemas.microsoft.com/office/powerpoint/2012/main" userId="S::catriona.macrae@foodactive.org.uk::96a930a4-d9cd-4376-8aea-df7ff2eefcc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D13A"/>
    <a:srgbClr val="38AD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2D9724-6FF1-46B7-AEEC-B2DA213EFD69}" v="2" dt="2020-07-29T14:22:22.1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6" autoAdjust="0"/>
    <p:restoredTop sz="85349" autoAdjust="0"/>
  </p:normalViewPr>
  <p:slideViewPr>
    <p:cSldViewPr snapToGrid="0">
      <p:cViewPr varScale="1">
        <p:scale>
          <a:sx n="94" d="100"/>
          <a:sy n="94" d="100"/>
        </p:scale>
        <p:origin x="155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59EB7F-19B2-4349-9664-250073976D64}" type="datetimeFigureOut">
              <a:rPr lang="en-GB" smtClean="0"/>
              <a:t>05/08/2020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03C948-A8A8-40EE-B7D5-933F9FB0ABEF}" type="slidenum">
              <a:rPr lang="en-GB" smtClean="0"/>
              <a:t>‹#›</a:t>
            </a:fld>
            <a:endParaRPr lang="en-GB"/>
          </a:p>
        </p:txBody>
      </p:sp>
    </p:spTree>
    <p:extLst>
      <p:ext uri="{BB962C8B-B14F-4D97-AF65-F5344CB8AC3E}">
        <p14:creationId xmlns:p14="http://schemas.microsoft.com/office/powerpoint/2010/main" val="3650951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Introduce the session and make introductions</a:t>
            </a:r>
          </a:p>
          <a:p>
            <a:pPr marL="171450" indent="-171450">
              <a:buFont typeface="Arial" panose="020B0604020202020204" pitchFamily="34" charset="0"/>
              <a:buChar char="•"/>
            </a:pPr>
            <a:r>
              <a:rPr lang="en-GB" sz="1200" dirty="0"/>
              <a:t>Remind pupils if they have a question they need to raise their hand</a:t>
            </a:r>
          </a:p>
          <a:p>
            <a:endParaRPr lang="en-GB" dirty="0"/>
          </a:p>
        </p:txBody>
      </p:sp>
      <p:sp>
        <p:nvSpPr>
          <p:cNvPr id="4" name="Slide Number Placeholder 3"/>
          <p:cNvSpPr>
            <a:spLocks noGrp="1"/>
          </p:cNvSpPr>
          <p:nvPr>
            <p:ph type="sldNum" sz="quarter" idx="5"/>
          </p:nvPr>
        </p:nvSpPr>
        <p:spPr/>
        <p:txBody>
          <a:bodyPr/>
          <a:lstStyle/>
          <a:p>
            <a:fld id="{3D03C948-A8A8-40EE-B7D5-933F9FB0ABEF}" type="slidenum">
              <a:rPr lang="en-GB" smtClean="0"/>
              <a:t>1</a:t>
            </a:fld>
            <a:endParaRPr lang="en-GB"/>
          </a:p>
        </p:txBody>
      </p:sp>
    </p:spTree>
    <p:extLst>
      <p:ext uri="{BB962C8B-B14F-4D97-AF65-F5344CB8AC3E}">
        <p14:creationId xmlns:p14="http://schemas.microsoft.com/office/powerpoint/2010/main" val="1228958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Read out the learning objectives from the slide</a:t>
            </a:r>
          </a:p>
          <a:p>
            <a:endParaRPr lang="en-GB" dirty="0"/>
          </a:p>
        </p:txBody>
      </p:sp>
      <p:sp>
        <p:nvSpPr>
          <p:cNvPr id="4" name="Slide Number Placeholder 3"/>
          <p:cNvSpPr>
            <a:spLocks noGrp="1"/>
          </p:cNvSpPr>
          <p:nvPr>
            <p:ph type="sldNum" sz="quarter" idx="5"/>
          </p:nvPr>
        </p:nvSpPr>
        <p:spPr/>
        <p:txBody>
          <a:bodyPr/>
          <a:lstStyle/>
          <a:p>
            <a:fld id="{3D03C948-A8A8-40EE-B7D5-933F9FB0ABEF}" type="slidenum">
              <a:rPr lang="en-GB" smtClean="0"/>
              <a:t>2</a:t>
            </a:fld>
            <a:endParaRPr lang="en-GB"/>
          </a:p>
        </p:txBody>
      </p:sp>
    </p:spTree>
    <p:extLst>
      <p:ext uri="{BB962C8B-B14F-4D97-AF65-F5344CB8AC3E}">
        <p14:creationId xmlns:p14="http://schemas.microsoft.com/office/powerpoint/2010/main" val="3061994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Ask the children if they can think of any foods that are sugary. </a:t>
            </a:r>
          </a:p>
          <a:p>
            <a:pPr marL="171450" indent="-171450">
              <a:buFont typeface="Arial" panose="020B0604020202020204" pitchFamily="34" charset="0"/>
              <a:buChar char="•"/>
            </a:pPr>
            <a:r>
              <a:rPr lang="en-GB" sz="1200" dirty="0"/>
              <a:t>Answers could include: chocolate bars, sweets, cakes, biscuits, Coca Cola, cereals. </a:t>
            </a:r>
          </a:p>
          <a:p>
            <a:pPr marL="171450" indent="-171450">
              <a:buFont typeface="Arial" panose="020B0604020202020204" pitchFamily="34" charset="0"/>
              <a:buChar char="•"/>
            </a:pPr>
            <a:r>
              <a:rPr lang="en-GB" sz="1200" dirty="0"/>
              <a:t>One by one, reveal the images (animations will reveal when clicked)</a:t>
            </a:r>
          </a:p>
          <a:p>
            <a:pPr marL="171450" indent="-171450">
              <a:buFont typeface="Arial" panose="020B0604020202020204" pitchFamily="34" charset="0"/>
              <a:buChar char="•"/>
            </a:pPr>
            <a:r>
              <a:rPr lang="en-GB" sz="1200" dirty="0"/>
              <a:t>Ask the children if there are any foods/drinks here that they eat regularly.</a:t>
            </a:r>
          </a:p>
        </p:txBody>
      </p:sp>
      <p:sp>
        <p:nvSpPr>
          <p:cNvPr id="4" name="Slide Number Placeholder 3"/>
          <p:cNvSpPr>
            <a:spLocks noGrp="1"/>
          </p:cNvSpPr>
          <p:nvPr>
            <p:ph type="sldNum" sz="quarter" idx="5"/>
          </p:nvPr>
        </p:nvSpPr>
        <p:spPr/>
        <p:txBody>
          <a:bodyPr/>
          <a:lstStyle/>
          <a:p>
            <a:fld id="{3D03C948-A8A8-40EE-B7D5-933F9FB0ABEF}" type="slidenum">
              <a:rPr lang="en-GB" smtClean="0"/>
              <a:t>3</a:t>
            </a:fld>
            <a:endParaRPr lang="en-GB"/>
          </a:p>
        </p:txBody>
      </p:sp>
    </p:spTree>
    <p:extLst>
      <p:ext uri="{BB962C8B-B14F-4D97-AF65-F5344CB8AC3E}">
        <p14:creationId xmlns:p14="http://schemas.microsoft.com/office/powerpoint/2010/main" val="1545657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Tell the children you are now going to play a game of True or False. </a:t>
            </a:r>
          </a:p>
          <a:p>
            <a:pPr marL="171450" indent="-171450">
              <a:buFont typeface="Arial" panose="020B0604020202020204" pitchFamily="34" charset="0"/>
              <a:buChar char="•"/>
            </a:pPr>
            <a:r>
              <a:rPr lang="en-GB" sz="1200" dirty="0"/>
              <a:t>Explain that a selection of different types of food and drink will be displayed – if they think it contains sugar, stand up. </a:t>
            </a:r>
          </a:p>
          <a:p>
            <a:pPr marL="171450" indent="-171450">
              <a:buFont typeface="Arial" panose="020B0604020202020204" pitchFamily="34" charset="0"/>
              <a:buChar char="•"/>
            </a:pPr>
            <a:r>
              <a:rPr lang="en-GB" sz="1200" dirty="0"/>
              <a:t>If they don’t think it contains sugar, stay sat down. </a:t>
            </a:r>
          </a:p>
          <a:p>
            <a:endParaRPr lang="en-GB" dirty="0"/>
          </a:p>
        </p:txBody>
      </p:sp>
      <p:sp>
        <p:nvSpPr>
          <p:cNvPr id="4" name="Slide Number Placeholder 3"/>
          <p:cNvSpPr>
            <a:spLocks noGrp="1"/>
          </p:cNvSpPr>
          <p:nvPr>
            <p:ph type="sldNum" sz="quarter" idx="5"/>
          </p:nvPr>
        </p:nvSpPr>
        <p:spPr/>
        <p:txBody>
          <a:bodyPr/>
          <a:lstStyle/>
          <a:p>
            <a:fld id="{3D03C948-A8A8-40EE-B7D5-933F9FB0ABEF}" type="slidenum">
              <a:rPr lang="en-GB" smtClean="0"/>
              <a:t>4</a:t>
            </a:fld>
            <a:endParaRPr lang="en-GB"/>
          </a:p>
        </p:txBody>
      </p:sp>
    </p:spTree>
    <p:extLst>
      <p:ext uri="{BB962C8B-B14F-4D97-AF65-F5344CB8AC3E}">
        <p14:creationId xmlns:p14="http://schemas.microsoft.com/office/powerpoint/2010/main" val="556556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Ask the children ‘who thinks there is sugar in an apple?’</a:t>
            </a:r>
          </a:p>
          <a:p>
            <a:pPr marL="171450" indent="-171450">
              <a:buFont typeface="Arial" panose="020B0604020202020204" pitchFamily="34" charset="0"/>
              <a:buChar char="•"/>
            </a:pPr>
            <a:r>
              <a:rPr lang="en-GB" sz="1200" dirty="0"/>
              <a:t>Answer: True</a:t>
            </a:r>
          </a:p>
          <a:p>
            <a:pPr marL="171450" indent="-171450">
              <a:buFont typeface="Arial" panose="020B0604020202020204" pitchFamily="34" charset="0"/>
              <a:buChar char="•"/>
            </a:pPr>
            <a:r>
              <a:rPr lang="en-GB" sz="1200" dirty="0"/>
              <a:t>Explain that whilst fruit contains sugar, these are natural sugars so we don’t need to worry about them. Fruit is very healthy and a great snack. </a:t>
            </a:r>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C5A257C5-F34A-49E7-A33E-C6245D3F952D}" type="slidenum">
              <a:rPr lang="en-GB" smtClean="0"/>
              <a:t>5</a:t>
            </a:fld>
            <a:endParaRPr lang="en-GB"/>
          </a:p>
        </p:txBody>
      </p:sp>
    </p:spTree>
    <p:extLst>
      <p:ext uri="{BB962C8B-B14F-4D97-AF65-F5344CB8AC3E}">
        <p14:creationId xmlns:p14="http://schemas.microsoft.com/office/powerpoint/2010/main" val="3242871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Ask the pupils ‘who thinks there is sugar in a chocolate bar?’</a:t>
            </a:r>
          </a:p>
          <a:p>
            <a:pPr marL="171450" indent="-171450">
              <a:buFont typeface="Arial" panose="020B0604020202020204" pitchFamily="34" charset="0"/>
              <a:buChar char="•"/>
            </a:pPr>
            <a:r>
              <a:rPr lang="en-GB" sz="1200" dirty="0"/>
              <a:t>Answer: True</a:t>
            </a:r>
          </a:p>
          <a:p>
            <a:pPr marL="171450" indent="-171450">
              <a:buFont typeface="Arial" panose="020B0604020202020204" pitchFamily="34" charset="0"/>
              <a:buChar char="•"/>
            </a:pPr>
            <a:r>
              <a:rPr lang="en-GB" sz="1200" dirty="0"/>
              <a:t>Ask the pupils who remain sat down if they are surprised</a:t>
            </a:r>
          </a:p>
          <a:p>
            <a:pPr marL="171450" indent="-171450">
              <a:buFont typeface="Arial" panose="020B0604020202020204" pitchFamily="34" charset="0"/>
              <a:buChar char="•"/>
            </a:pPr>
            <a:r>
              <a:rPr lang="en-GB" sz="1200" dirty="0"/>
              <a:t>Explain that all chocolate bars contain a high amount of sugar and should be eaten in moderation. </a:t>
            </a:r>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C5A257C5-F34A-49E7-A33E-C6245D3F952D}" type="slidenum">
              <a:rPr lang="en-GB" smtClean="0"/>
              <a:t>6</a:t>
            </a:fld>
            <a:endParaRPr lang="en-GB"/>
          </a:p>
        </p:txBody>
      </p:sp>
    </p:spTree>
    <p:extLst>
      <p:ext uri="{BB962C8B-B14F-4D97-AF65-F5344CB8AC3E}">
        <p14:creationId xmlns:p14="http://schemas.microsoft.com/office/powerpoint/2010/main" val="3787563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Ask the children ‘who thinks there is sugar in tomato ketchup?’</a:t>
            </a:r>
          </a:p>
          <a:p>
            <a:pPr marL="171450" indent="-171450">
              <a:buFont typeface="Arial" panose="020B0604020202020204" pitchFamily="34" charset="0"/>
              <a:buChar char="•"/>
            </a:pPr>
            <a:r>
              <a:rPr lang="en-GB" sz="1200" dirty="0"/>
              <a:t>Answer: True</a:t>
            </a:r>
          </a:p>
          <a:p>
            <a:pPr marL="171450" indent="-171450">
              <a:buFont typeface="Arial" panose="020B0604020202020204" pitchFamily="34" charset="0"/>
              <a:buChar char="•"/>
            </a:pPr>
            <a:r>
              <a:rPr lang="en-GB" sz="1200" dirty="0"/>
              <a:t>Ask the children who remain sat down if they are surprised</a:t>
            </a:r>
          </a:p>
          <a:p>
            <a:pPr marL="171450" indent="-171450">
              <a:buFont typeface="Arial" panose="020B0604020202020204" pitchFamily="34" charset="0"/>
              <a:buChar char="•"/>
            </a:pPr>
            <a:r>
              <a:rPr lang="en-GB" sz="1200" dirty="0"/>
              <a:t>Ask the children who likes tomato ketchup and what they have it with</a:t>
            </a:r>
          </a:p>
          <a:p>
            <a:pPr marL="171450" indent="-171450">
              <a:buFont typeface="Arial" panose="020B0604020202020204" pitchFamily="34" charset="0"/>
              <a:buChar char="•"/>
            </a:pPr>
            <a:r>
              <a:rPr lang="en-GB" sz="1200" dirty="0"/>
              <a:t>Explain that sauces like tomato ketchup and salad cream can be high in sugar, so try not to have too much!</a:t>
            </a:r>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C5A257C5-F34A-49E7-A33E-C6245D3F952D}" type="slidenum">
              <a:rPr lang="en-GB" smtClean="0"/>
              <a:t>7</a:t>
            </a:fld>
            <a:endParaRPr lang="en-GB"/>
          </a:p>
        </p:txBody>
      </p:sp>
    </p:spTree>
    <p:extLst>
      <p:ext uri="{BB962C8B-B14F-4D97-AF65-F5344CB8AC3E}">
        <p14:creationId xmlns:p14="http://schemas.microsoft.com/office/powerpoint/2010/main" val="458366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Ask the children who likes fruit shoot and why</a:t>
            </a:r>
          </a:p>
          <a:p>
            <a:pPr marL="171450" indent="-171450">
              <a:buFont typeface="Arial" panose="020B0604020202020204" pitchFamily="34" charset="0"/>
              <a:buChar char="•"/>
            </a:pPr>
            <a:r>
              <a:rPr lang="en-GB" sz="1200" dirty="0"/>
              <a:t>Ask the children ‘who thinks there is sugar in fruit shoot?’</a:t>
            </a:r>
          </a:p>
          <a:p>
            <a:pPr marL="171450" indent="-171450">
              <a:buFont typeface="Arial" panose="020B0604020202020204" pitchFamily="34" charset="0"/>
              <a:buChar char="•"/>
            </a:pPr>
            <a:r>
              <a:rPr lang="en-GB" sz="1200" dirty="0"/>
              <a:t>Answer: True</a:t>
            </a:r>
          </a:p>
          <a:p>
            <a:pPr marL="171450" indent="-171450">
              <a:buFont typeface="Arial" panose="020B0604020202020204" pitchFamily="34" charset="0"/>
              <a:buChar char="•"/>
            </a:pPr>
            <a:r>
              <a:rPr lang="en-GB" sz="1200" dirty="0"/>
              <a:t>Ask the children who remain sat down if they are surprised and why.</a:t>
            </a:r>
          </a:p>
          <a:p>
            <a:pPr marL="171450" indent="-171450">
              <a:buFont typeface="Arial" panose="020B0604020202020204" pitchFamily="34" charset="0"/>
              <a:buChar char="•"/>
            </a:pPr>
            <a:r>
              <a:rPr lang="en-GB" sz="1200" dirty="0"/>
              <a:t>Explain that fruit shoots have much less sugar than they used to so a healthier choice compared to other sugary drinks – but water and milk are the best choices for a healthy smile!</a:t>
            </a:r>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C5A257C5-F34A-49E7-A33E-C6245D3F952D}" type="slidenum">
              <a:rPr lang="en-GB" smtClean="0"/>
              <a:t>8</a:t>
            </a:fld>
            <a:endParaRPr lang="en-GB"/>
          </a:p>
        </p:txBody>
      </p:sp>
    </p:spTree>
    <p:extLst>
      <p:ext uri="{BB962C8B-B14F-4D97-AF65-F5344CB8AC3E}">
        <p14:creationId xmlns:p14="http://schemas.microsoft.com/office/powerpoint/2010/main" val="1144901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Ask the children ‘who thinks there is sugar in fruity yogurts such as petits </a:t>
            </a:r>
            <a:r>
              <a:rPr lang="en-GB" sz="1200" dirty="0" err="1"/>
              <a:t>filous</a:t>
            </a:r>
            <a:r>
              <a:rPr lang="en-GB" sz="1200" dirty="0"/>
              <a:t>?’</a:t>
            </a:r>
          </a:p>
          <a:p>
            <a:pPr marL="171450" indent="-171450">
              <a:buFont typeface="Arial" panose="020B0604020202020204" pitchFamily="34" charset="0"/>
              <a:buChar char="•"/>
            </a:pPr>
            <a:r>
              <a:rPr lang="en-GB" sz="1200" dirty="0"/>
              <a:t>Answer: True</a:t>
            </a:r>
          </a:p>
          <a:p>
            <a:pPr marL="171450" indent="-171450">
              <a:buFont typeface="Arial" panose="020B0604020202020204" pitchFamily="34" charset="0"/>
              <a:buChar char="•"/>
            </a:pPr>
            <a:r>
              <a:rPr lang="en-GB" sz="1200" dirty="0"/>
              <a:t>Ask the children who remain sat down if they are surprised and why.</a:t>
            </a:r>
          </a:p>
          <a:p>
            <a:pPr marL="171450" indent="-171450">
              <a:buFont typeface="Arial" panose="020B0604020202020204" pitchFamily="34" charset="0"/>
              <a:buChar char="•"/>
            </a:pPr>
            <a:r>
              <a:rPr lang="en-GB" sz="1200" dirty="0"/>
              <a:t>Explain that plain yogurt is a very healthy choice, but flavoured pots can be very high in sugar. Don’t be fooled by the fruity packaging!</a:t>
            </a:r>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C5A257C5-F34A-49E7-A33E-C6245D3F952D}" type="slidenum">
              <a:rPr lang="en-GB" smtClean="0"/>
              <a:t>9</a:t>
            </a:fld>
            <a:endParaRPr lang="en-GB"/>
          </a:p>
        </p:txBody>
      </p:sp>
    </p:spTree>
    <p:extLst>
      <p:ext uri="{BB962C8B-B14F-4D97-AF65-F5344CB8AC3E}">
        <p14:creationId xmlns:p14="http://schemas.microsoft.com/office/powerpoint/2010/main" val="3946298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Ask the children who likes pizza and what their favourite toppings are</a:t>
            </a:r>
          </a:p>
          <a:p>
            <a:pPr marL="171450" indent="-171450">
              <a:buFont typeface="Arial" panose="020B0604020202020204" pitchFamily="34" charset="0"/>
              <a:buChar char="•"/>
            </a:pPr>
            <a:r>
              <a:rPr lang="en-GB" sz="1200" dirty="0"/>
              <a:t>Ask the children ‘who thinks there is sugar in pizza?’</a:t>
            </a:r>
          </a:p>
          <a:p>
            <a:pPr marL="171450" indent="-171450">
              <a:buFont typeface="Arial" panose="020B0604020202020204" pitchFamily="34" charset="0"/>
              <a:buChar char="•"/>
            </a:pPr>
            <a:r>
              <a:rPr lang="en-GB" sz="1200" dirty="0"/>
              <a:t>Answer: True</a:t>
            </a:r>
          </a:p>
          <a:p>
            <a:pPr marL="171450" indent="-171450">
              <a:buFont typeface="Arial" panose="020B0604020202020204" pitchFamily="34" charset="0"/>
              <a:buChar char="•"/>
            </a:pPr>
            <a:r>
              <a:rPr lang="en-GB" sz="1200" dirty="0"/>
              <a:t>Ask the children who remain sat down if they are surprised and why.</a:t>
            </a:r>
          </a:p>
          <a:p>
            <a:pPr marL="171450" indent="-171450">
              <a:buFont typeface="Arial" panose="020B0604020202020204" pitchFamily="34" charset="0"/>
              <a:buChar char="•"/>
            </a:pPr>
            <a:r>
              <a:rPr lang="en-GB" sz="1200" dirty="0"/>
              <a:t>Explain that whilst pizza is a tasty choice, certain toppings (such as tomato or barbeque sauce) can contain more sugar than you might think so try to eat in small amounts. </a:t>
            </a:r>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C5A257C5-F34A-49E7-A33E-C6245D3F952D}" type="slidenum">
              <a:rPr lang="en-GB" smtClean="0"/>
              <a:t>10</a:t>
            </a:fld>
            <a:endParaRPr lang="en-GB"/>
          </a:p>
        </p:txBody>
      </p:sp>
    </p:spTree>
    <p:extLst>
      <p:ext uri="{BB962C8B-B14F-4D97-AF65-F5344CB8AC3E}">
        <p14:creationId xmlns:p14="http://schemas.microsoft.com/office/powerpoint/2010/main" val="400115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Ask the children ‘who thinks there is sugar in squash?’</a:t>
            </a:r>
          </a:p>
          <a:p>
            <a:pPr marL="171450" indent="-171450">
              <a:buFont typeface="Arial" panose="020B0604020202020204" pitchFamily="34" charset="0"/>
              <a:buChar char="•"/>
            </a:pPr>
            <a:r>
              <a:rPr lang="en-GB" sz="1200" dirty="0"/>
              <a:t>Answer: False</a:t>
            </a:r>
          </a:p>
          <a:p>
            <a:pPr marL="171450" indent="-171450">
              <a:buFont typeface="Arial" panose="020B0604020202020204" pitchFamily="34" charset="0"/>
              <a:buChar char="•"/>
            </a:pPr>
            <a:r>
              <a:rPr lang="en-GB" sz="1200" dirty="0"/>
              <a:t>Explain that this squash says ‘no added sugar’ so is a low-sugar drink choice. Instead it uses things called sweeteners – these are ok in small amounts as they contain acids which can damage our teeth. That’s why milk and water are always the best option!</a:t>
            </a:r>
          </a:p>
          <a:p>
            <a:pPr marL="171450" indent="-171450">
              <a:buFont typeface="Arial" panose="020B0604020202020204" pitchFamily="34" charset="0"/>
              <a:buChar char="•"/>
            </a:pPr>
            <a:r>
              <a:rPr lang="en-GB" sz="1200" dirty="0"/>
              <a:t>Note that not all squashes are sugar free, and to ask your parents to read the label to double check. </a:t>
            </a:r>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C5A257C5-F34A-49E7-A33E-C6245D3F952D}" type="slidenum">
              <a:rPr lang="en-GB" smtClean="0"/>
              <a:t>11</a:t>
            </a:fld>
            <a:endParaRPr lang="en-GB"/>
          </a:p>
        </p:txBody>
      </p:sp>
    </p:spTree>
    <p:extLst>
      <p:ext uri="{BB962C8B-B14F-4D97-AF65-F5344CB8AC3E}">
        <p14:creationId xmlns:p14="http://schemas.microsoft.com/office/powerpoint/2010/main" val="1868379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Ask the children if they know why eating too much is a problem (answers are on the next slide)</a:t>
            </a:r>
          </a:p>
          <a:p>
            <a:endParaRPr lang="en-GB" dirty="0"/>
          </a:p>
        </p:txBody>
      </p:sp>
      <p:sp>
        <p:nvSpPr>
          <p:cNvPr id="4" name="Slide Number Placeholder 3"/>
          <p:cNvSpPr>
            <a:spLocks noGrp="1"/>
          </p:cNvSpPr>
          <p:nvPr>
            <p:ph type="sldNum" sz="quarter" idx="5"/>
          </p:nvPr>
        </p:nvSpPr>
        <p:spPr/>
        <p:txBody>
          <a:bodyPr/>
          <a:lstStyle/>
          <a:p>
            <a:fld id="{3D03C948-A8A8-40EE-B7D5-933F9FB0ABEF}" type="slidenum">
              <a:rPr lang="en-GB" smtClean="0"/>
              <a:t>12</a:t>
            </a:fld>
            <a:endParaRPr lang="en-GB"/>
          </a:p>
        </p:txBody>
      </p:sp>
    </p:spTree>
    <p:extLst>
      <p:ext uri="{BB962C8B-B14F-4D97-AF65-F5344CB8AC3E}">
        <p14:creationId xmlns:p14="http://schemas.microsoft.com/office/powerpoint/2010/main" val="841951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Explain that whilst sugary food and drinks might taste nice, eating them too often can cause problems </a:t>
            </a:r>
          </a:p>
          <a:p>
            <a:pPr marL="171450" indent="-171450">
              <a:buFont typeface="Arial" panose="020B0604020202020204" pitchFamily="34" charset="0"/>
              <a:buChar char="•"/>
            </a:pPr>
            <a:r>
              <a:rPr lang="en-GB" sz="1200" dirty="0"/>
              <a:t>These problems can include – list the items on the slide</a:t>
            </a:r>
          </a:p>
          <a:p>
            <a:endParaRPr lang="en-GB" dirty="0"/>
          </a:p>
        </p:txBody>
      </p:sp>
      <p:sp>
        <p:nvSpPr>
          <p:cNvPr id="4" name="Slide Number Placeholder 3"/>
          <p:cNvSpPr>
            <a:spLocks noGrp="1"/>
          </p:cNvSpPr>
          <p:nvPr>
            <p:ph type="sldNum" sz="quarter" idx="5"/>
          </p:nvPr>
        </p:nvSpPr>
        <p:spPr/>
        <p:txBody>
          <a:bodyPr/>
          <a:lstStyle/>
          <a:p>
            <a:fld id="{3D03C948-A8A8-40EE-B7D5-933F9FB0ABEF}" type="slidenum">
              <a:rPr lang="en-GB" smtClean="0"/>
              <a:t>13</a:t>
            </a:fld>
            <a:endParaRPr lang="en-GB"/>
          </a:p>
        </p:txBody>
      </p:sp>
    </p:spTree>
    <p:extLst>
      <p:ext uri="{BB962C8B-B14F-4D97-AF65-F5344CB8AC3E}">
        <p14:creationId xmlns:p14="http://schemas.microsoft.com/office/powerpoint/2010/main" val="3602949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Explain that because too much sugar is bad for us, there are some guidelines to help us limit the amount we eat. </a:t>
            </a:r>
          </a:p>
          <a:p>
            <a:pPr marL="171450" indent="-171450">
              <a:buFont typeface="Arial" panose="020B0604020202020204" pitchFamily="34" charset="0"/>
              <a:buChar char="•"/>
            </a:pPr>
            <a:r>
              <a:rPr lang="en-GB" sz="1200" dirty="0"/>
              <a:t>Ask the children to tell you how many sugar cubes they are allowed every day. </a:t>
            </a:r>
          </a:p>
          <a:p>
            <a:endParaRPr lang="en-GB" dirty="0"/>
          </a:p>
        </p:txBody>
      </p:sp>
      <p:sp>
        <p:nvSpPr>
          <p:cNvPr id="4" name="Slide Number Placeholder 3"/>
          <p:cNvSpPr>
            <a:spLocks noGrp="1"/>
          </p:cNvSpPr>
          <p:nvPr>
            <p:ph type="sldNum" sz="quarter" idx="5"/>
          </p:nvPr>
        </p:nvSpPr>
        <p:spPr/>
        <p:txBody>
          <a:bodyPr/>
          <a:lstStyle/>
          <a:p>
            <a:fld id="{3D03C948-A8A8-40EE-B7D5-933F9FB0ABEF}" type="slidenum">
              <a:rPr lang="en-GB" smtClean="0"/>
              <a:t>14</a:t>
            </a:fld>
            <a:endParaRPr lang="en-GB"/>
          </a:p>
        </p:txBody>
      </p:sp>
    </p:spTree>
    <p:extLst>
      <p:ext uri="{BB962C8B-B14F-4D97-AF65-F5344CB8AC3E}">
        <p14:creationId xmlns:p14="http://schemas.microsoft.com/office/powerpoint/2010/main" val="3218456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Explain that a Petits Filous yoghurt contains just over 9g of sugar</a:t>
            </a:r>
          </a:p>
          <a:p>
            <a:pPr marL="171450" indent="-171450">
              <a:buFont typeface="Arial" panose="020B0604020202020204" pitchFamily="34" charset="0"/>
              <a:buChar char="•"/>
            </a:pPr>
            <a:r>
              <a:rPr lang="en-GB" sz="1200" dirty="0"/>
              <a:t>Explain that a Paw Patrol cupcake contains 11.6g of sugar</a:t>
            </a:r>
          </a:p>
          <a:p>
            <a:pPr marL="171450" indent="-171450">
              <a:buFont typeface="Arial" panose="020B0604020202020204" pitchFamily="34" charset="0"/>
              <a:buChar char="•"/>
            </a:pPr>
            <a:r>
              <a:rPr lang="en-GB" sz="1200" dirty="0"/>
              <a:t>Tell the children that eating one yoghurt and one cupcake per day is just over 5 cubes of sugar (the recommended intake for 4-6 year olds)</a:t>
            </a:r>
          </a:p>
        </p:txBody>
      </p:sp>
      <p:sp>
        <p:nvSpPr>
          <p:cNvPr id="4" name="Slide Number Placeholder 3"/>
          <p:cNvSpPr>
            <a:spLocks noGrp="1"/>
          </p:cNvSpPr>
          <p:nvPr>
            <p:ph type="sldNum" sz="quarter" idx="5"/>
          </p:nvPr>
        </p:nvSpPr>
        <p:spPr/>
        <p:txBody>
          <a:bodyPr/>
          <a:lstStyle/>
          <a:p>
            <a:fld id="{3D03C948-A8A8-40EE-B7D5-933F9FB0ABEF}" type="slidenum">
              <a:rPr lang="en-GB" smtClean="0"/>
              <a:t>15</a:t>
            </a:fld>
            <a:endParaRPr lang="en-GB"/>
          </a:p>
        </p:txBody>
      </p:sp>
    </p:spTree>
    <p:extLst>
      <p:ext uri="{BB962C8B-B14F-4D97-AF65-F5344CB8AC3E}">
        <p14:creationId xmlns:p14="http://schemas.microsoft.com/office/powerpoint/2010/main" val="742826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Explain that there are 25g of sugar in a dairy milk bar, just over 6 cubes of sugar (recommended daily intake for 7-10 year olds). </a:t>
            </a:r>
            <a:endParaRPr lang="en-GB" dirty="0"/>
          </a:p>
        </p:txBody>
      </p:sp>
      <p:sp>
        <p:nvSpPr>
          <p:cNvPr id="4" name="Slide Number Placeholder 3"/>
          <p:cNvSpPr>
            <a:spLocks noGrp="1"/>
          </p:cNvSpPr>
          <p:nvPr>
            <p:ph type="sldNum" sz="quarter" idx="5"/>
          </p:nvPr>
        </p:nvSpPr>
        <p:spPr/>
        <p:txBody>
          <a:bodyPr/>
          <a:lstStyle/>
          <a:p>
            <a:fld id="{3D03C948-A8A8-40EE-B7D5-933F9FB0ABEF}" type="slidenum">
              <a:rPr lang="en-GB" smtClean="0"/>
              <a:t>16</a:t>
            </a:fld>
            <a:endParaRPr lang="en-GB"/>
          </a:p>
        </p:txBody>
      </p:sp>
    </p:spTree>
    <p:extLst>
      <p:ext uri="{BB962C8B-B14F-4D97-AF65-F5344CB8AC3E}">
        <p14:creationId xmlns:p14="http://schemas.microsoft.com/office/powerpoint/2010/main" val="2339480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Now it’s time for some sugar swaps!</a:t>
            </a:r>
          </a:p>
          <a:p>
            <a:endParaRPr lang="en-GB" dirty="0"/>
          </a:p>
        </p:txBody>
      </p:sp>
      <p:sp>
        <p:nvSpPr>
          <p:cNvPr id="4" name="Slide Number Placeholder 3"/>
          <p:cNvSpPr>
            <a:spLocks noGrp="1"/>
          </p:cNvSpPr>
          <p:nvPr>
            <p:ph type="sldNum" sz="quarter" idx="5"/>
          </p:nvPr>
        </p:nvSpPr>
        <p:spPr/>
        <p:txBody>
          <a:bodyPr/>
          <a:lstStyle/>
          <a:p>
            <a:fld id="{3D03C948-A8A8-40EE-B7D5-933F9FB0ABEF}" type="slidenum">
              <a:rPr lang="en-GB" smtClean="0"/>
              <a:t>17</a:t>
            </a:fld>
            <a:endParaRPr lang="en-GB"/>
          </a:p>
        </p:txBody>
      </p:sp>
    </p:spTree>
    <p:extLst>
      <p:ext uri="{BB962C8B-B14F-4D97-AF65-F5344CB8AC3E}">
        <p14:creationId xmlns:p14="http://schemas.microsoft.com/office/powerpoint/2010/main" val="313655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Explain to the children some cereals can be really high in sugar, so it’s important we chose lower sugar options to start the day right!</a:t>
            </a:r>
          </a:p>
          <a:p>
            <a:pPr marL="171450" indent="-171450">
              <a:buFont typeface="Arial" panose="020B0604020202020204" pitchFamily="34" charset="0"/>
              <a:buChar char="•"/>
            </a:pPr>
            <a:r>
              <a:rPr lang="en-GB" sz="1200" dirty="0"/>
              <a:t>Before revealing the cereals, ask the pupils to put their hands up if they have cereal in the morning. Select 2-3 children to tell the group what cereals they often have. </a:t>
            </a:r>
          </a:p>
          <a:p>
            <a:pPr marL="171450" indent="-171450">
              <a:buFont typeface="Arial" panose="020B0604020202020204" pitchFamily="34" charset="0"/>
              <a:buChar char="•"/>
            </a:pPr>
            <a:r>
              <a:rPr lang="en-GB" sz="1200" dirty="0"/>
              <a:t>Reveal the cereals, and explain that you can swap cereals like frosted flakes, honey crunch cereals and chocolate cereals for healthier options like porridge, Weetabix and shredded wheat.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Watch out for flavoured porridges – even the fruity ones!</a:t>
            </a:r>
            <a:endParaRPr lang="en-GB" sz="1200" dirty="0"/>
          </a:p>
          <a:p>
            <a:pPr marL="171450" indent="-171450">
              <a:buFont typeface="Arial" panose="020B0604020202020204" pitchFamily="34" charset="0"/>
              <a:buChar char="•"/>
            </a:pPr>
            <a:r>
              <a:rPr lang="en-GB" sz="1200" dirty="0"/>
              <a:t>As a quick recap, as the pupils why it’s important for our health to choose lower sugar cereals. </a:t>
            </a:r>
          </a:p>
          <a:p>
            <a:pPr marL="0" indent="0">
              <a:buFontTx/>
              <a:buNone/>
            </a:pPr>
            <a:endParaRPr lang="en-GB" dirty="0"/>
          </a:p>
        </p:txBody>
      </p:sp>
      <p:sp>
        <p:nvSpPr>
          <p:cNvPr id="4" name="Slide Number Placeholder 3"/>
          <p:cNvSpPr>
            <a:spLocks noGrp="1"/>
          </p:cNvSpPr>
          <p:nvPr>
            <p:ph type="sldNum" sz="quarter" idx="10"/>
          </p:nvPr>
        </p:nvSpPr>
        <p:spPr/>
        <p:txBody>
          <a:bodyPr/>
          <a:lstStyle/>
          <a:p>
            <a:fld id="{C5A257C5-F34A-49E7-A33E-C6245D3F952D}" type="slidenum">
              <a:rPr lang="en-GB" smtClean="0"/>
              <a:t>18</a:t>
            </a:fld>
            <a:endParaRPr lang="en-GB"/>
          </a:p>
        </p:txBody>
      </p:sp>
    </p:spTree>
    <p:extLst>
      <p:ext uri="{BB962C8B-B14F-4D97-AF65-F5344CB8AC3E}">
        <p14:creationId xmlns:p14="http://schemas.microsoft.com/office/powerpoint/2010/main" val="327252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Explain to the children some snacks can be really high in sugar, so it’s important we chose lower sugar options where we can. </a:t>
            </a:r>
          </a:p>
          <a:p>
            <a:pPr marL="171450" indent="-171450">
              <a:buFont typeface="Arial" panose="020B0604020202020204" pitchFamily="34" charset="0"/>
              <a:buChar char="•"/>
            </a:pPr>
            <a:r>
              <a:rPr lang="en-GB" sz="1200" dirty="0"/>
              <a:t>Before revealing the snacks, ask the pupils what their favourite snack is. Select 2-3 pupils to tell the group what snacks they often have. </a:t>
            </a:r>
          </a:p>
          <a:p>
            <a:pPr marL="171450" indent="-171450">
              <a:buFont typeface="Arial" panose="020B0604020202020204" pitchFamily="34" charset="0"/>
              <a:buChar char="•"/>
            </a:pPr>
            <a:r>
              <a:rPr lang="en-GB" sz="1200" dirty="0"/>
              <a:t>Reveal the snacks, and explain that you can swap snacks like chocolate bars, biscuits, doughnuts and muffins for tasty fruit skewers, veg sticks and dip, a crumpet/slice of toast and raisins.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Explain that foods like chocolate, biscuits and cakes are often really high in sugar, so we should try our best to eat as little of these as possible. Why not save them until the weekend as a treat!</a:t>
            </a:r>
          </a:p>
          <a:p>
            <a:pPr marL="0" indent="0">
              <a:buFontTx/>
              <a:buNone/>
            </a:pPr>
            <a:endParaRPr lang="en-GB" dirty="0"/>
          </a:p>
        </p:txBody>
      </p:sp>
      <p:sp>
        <p:nvSpPr>
          <p:cNvPr id="4" name="Slide Number Placeholder 3"/>
          <p:cNvSpPr>
            <a:spLocks noGrp="1"/>
          </p:cNvSpPr>
          <p:nvPr>
            <p:ph type="sldNum" sz="quarter" idx="10"/>
          </p:nvPr>
        </p:nvSpPr>
        <p:spPr/>
        <p:txBody>
          <a:bodyPr/>
          <a:lstStyle/>
          <a:p>
            <a:fld id="{C5A257C5-F34A-49E7-A33E-C6245D3F952D}" type="slidenum">
              <a:rPr lang="en-GB" smtClean="0"/>
              <a:t>19</a:t>
            </a:fld>
            <a:endParaRPr lang="en-GB"/>
          </a:p>
        </p:txBody>
      </p:sp>
    </p:spTree>
    <p:extLst>
      <p:ext uri="{BB962C8B-B14F-4D97-AF65-F5344CB8AC3E}">
        <p14:creationId xmlns:p14="http://schemas.microsoft.com/office/powerpoint/2010/main" val="2902555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Explain to the children some drinks can be really high in sugar, so it’s important we chose lower sugar options where we can. </a:t>
            </a:r>
          </a:p>
          <a:p>
            <a:pPr marL="171450" indent="-171450">
              <a:buFont typeface="Arial" panose="020B0604020202020204" pitchFamily="34" charset="0"/>
              <a:buChar char="•"/>
            </a:pPr>
            <a:r>
              <a:rPr lang="en-GB" sz="1200" dirty="0"/>
              <a:t>Before revealing the drinks, ask the pupils what their favourite drinks is. Select 2-3 pupils to tell the group what drinks they often have. </a:t>
            </a:r>
          </a:p>
          <a:p>
            <a:pPr marL="171450" indent="-171450">
              <a:buFont typeface="Arial" panose="020B0604020202020204" pitchFamily="34" charset="0"/>
              <a:buChar char="•"/>
            </a:pPr>
            <a:r>
              <a:rPr lang="en-GB" sz="1200" dirty="0"/>
              <a:t>Reveal the drinks, and explain that you can swap snacks like cola, juice drinks, milkshakes and fizzy drinks for water, lower fat milk, sugar free drinks or no added sugar drinks.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Explain that 100% fresh fruit juice can be a healthy choice – but only when consumed in small amounts as it is very high in sugar. Stick to no more than 150ml – which also counts as a portion of fruit!</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Explain that although water may seem boring, it is the healthiest choice of drink for us. Try adding your favourite fruit to your glass or bottle of water to give it some healthy, fruity flavour!</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p:txBody>
      </p:sp>
      <p:sp>
        <p:nvSpPr>
          <p:cNvPr id="4" name="Slide Number Placeholder 3"/>
          <p:cNvSpPr>
            <a:spLocks noGrp="1"/>
          </p:cNvSpPr>
          <p:nvPr>
            <p:ph type="sldNum" sz="quarter" idx="10"/>
          </p:nvPr>
        </p:nvSpPr>
        <p:spPr/>
        <p:txBody>
          <a:bodyPr/>
          <a:lstStyle/>
          <a:p>
            <a:fld id="{C5A257C5-F34A-49E7-A33E-C6245D3F952D}" type="slidenum">
              <a:rPr lang="en-GB" smtClean="0"/>
              <a:t>20</a:t>
            </a:fld>
            <a:endParaRPr lang="en-GB"/>
          </a:p>
        </p:txBody>
      </p:sp>
    </p:spTree>
    <p:extLst>
      <p:ext uri="{BB962C8B-B14F-4D97-AF65-F5344CB8AC3E}">
        <p14:creationId xmlns:p14="http://schemas.microsoft.com/office/powerpoint/2010/main" val="3282736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latin typeface="Segoe UI Emoji" panose="020B0502040204020203" pitchFamily="34" charset="0"/>
                <a:ea typeface="Segoe UI Emoji" panose="020B0502040204020203" pitchFamily="34" charset="0"/>
              </a:rPr>
              <a:t>RECAP: ask the pupils to write down one thing they have learnt today and one food or drink they regularly consume that they could swap for a healthier option on a post-it note. </a:t>
            </a:r>
          </a:p>
          <a:p>
            <a:pPr marL="171450" indent="-171450">
              <a:buFont typeface="Arial" panose="020B0604020202020204" pitchFamily="34" charset="0"/>
              <a:buChar char="•"/>
            </a:pPr>
            <a:r>
              <a:rPr lang="en-GB" sz="1200" dirty="0">
                <a:latin typeface="Segoe UI Emoji" panose="020B0502040204020203" pitchFamily="34" charset="0"/>
                <a:ea typeface="Segoe UI Emoji" panose="020B0502040204020203" pitchFamily="34" charset="0"/>
              </a:rPr>
              <a:t>After 2 minutes, ask the group if anyone wants to share their post it notes. Pick 2-3 pupils to share and speak in front of the rest of the group. </a:t>
            </a:r>
          </a:p>
          <a:p>
            <a:endParaRPr lang="en-GB" dirty="0"/>
          </a:p>
        </p:txBody>
      </p:sp>
      <p:sp>
        <p:nvSpPr>
          <p:cNvPr id="4" name="Slide Number Placeholder 3"/>
          <p:cNvSpPr>
            <a:spLocks noGrp="1"/>
          </p:cNvSpPr>
          <p:nvPr>
            <p:ph type="sldNum" sz="quarter" idx="5"/>
          </p:nvPr>
        </p:nvSpPr>
        <p:spPr/>
        <p:txBody>
          <a:bodyPr/>
          <a:lstStyle/>
          <a:p>
            <a:fld id="{3D03C948-A8A8-40EE-B7D5-933F9FB0ABEF}" type="slidenum">
              <a:rPr lang="en-GB" smtClean="0"/>
              <a:t>21</a:t>
            </a:fld>
            <a:endParaRPr lang="en-GB"/>
          </a:p>
        </p:txBody>
      </p:sp>
    </p:spTree>
    <p:extLst>
      <p:ext uri="{BB962C8B-B14F-4D97-AF65-F5344CB8AC3E}">
        <p14:creationId xmlns:p14="http://schemas.microsoft.com/office/powerpoint/2010/main" val="315508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Read out the learning objectives from the slide</a:t>
            </a:r>
          </a:p>
          <a:p>
            <a:endParaRPr lang="en-GB" dirty="0"/>
          </a:p>
        </p:txBody>
      </p:sp>
      <p:sp>
        <p:nvSpPr>
          <p:cNvPr id="4" name="Slide Number Placeholder 3"/>
          <p:cNvSpPr>
            <a:spLocks noGrp="1"/>
          </p:cNvSpPr>
          <p:nvPr>
            <p:ph type="sldNum" sz="quarter" idx="5"/>
          </p:nvPr>
        </p:nvSpPr>
        <p:spPr/>
        <p:txBody>
          <a:bodyPr/>
          <a:lstStyle/>
          <a:p>
            <a:fld id="{3D03C948-A8A8-40EE-B7D5-933F9FB0ABEF}" type="slidenum">
              <a:rPr lang="en-GB" smtClean="0"/>
              <a:t>22</a:t>
            </a:fld>
            <a:endParaRPr lang="en-GB"/>
          </a:p>
        </p:txBody>
      </p:sp>
    </p:spTree>
    <p:extLst>
      <p:ext uri="{BB962C8B-B14F-4D97-AF65-F5344CB8AC3E}">
        <p14:creationId xmlns:p14="http://schemas.microsoft.com/office/powerpoint/2010/main" val="3061994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46046-AEAD-46BA-97EC-ECCD16DF0A2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77E043F7-FDDB-482D-A90B-0CB9435010A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9147716-981F-473C-8D4A-B89D2618E520}"/>
              </a:ext>
            </a:extLst>
          </p:cNvPr>
          <p:cNvSpPr>
            <a:spLocks noGrp="1"/>
          </p:cNvSpPr>
          <p:nvPr>
            <p:ph type="dt" sz="half" idx="10"/>
          </p:nvPr>
        </p:nvSpPr>
        <p:spPr/>
        <p:txBody>
          <a:bodyPr/>
          <a:lstStyle/>
          <a:p>
            <a:fld id="{540CA2C5-C57D-493F-85C4-D544BA2DCB8E}" type="datetimeFigureOut">
              <a:rPr lang="en-GB" smtClean="0"/>
              <a:t>05/08/2020</a:t>
            </a:fld>
            <a:endParaRPr lang="en-GB"/>
          </a:p>
        </p:txBody>
      </p:sp>
      <p:sp>
        <p:nvSpPr>
          <p:cNvPr id="5" name="Footer Placeholder 4">
            <a:extLst>
              <a:ext uri="{FF2B5EF4-FFF2-40B4-BE49-F238E27FC236}">
                <a16:creationId xmlns:a16="http://schemas.microsoft.com/office/drawing/2014/main" id="{A86EA7B6-799D-4AC4-B8BE-391D8BE2D3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FDD923-5598-4B0C-9D73-23481512206F}"/>
              </a:ext>
            </a:extLst>
          </p:cNvPr>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4111869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7B6A6-A1FF-4F00-B7A7-9F234816B9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25D6056-664F-4B45-A738-F191DE4402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E363F7-4416-4D1B-8185-102414FFA027}"/>
              </a:ext>
            </a:extLst>
          </p:cNvPr>
          <p:cNvSpPr>
            <a:spLocks noGrp="1"/>
          </p:cNvSpPr>
          <p:nvPr>
            <p:ph type="dt" sz="half" idx="10"/>
          </p:nvPr>
        </p:nvSpPr>
        <p:spPr/>
        <p:txBody>
          <a:bodyPr/>
          <a:lstStyle/>
          <a:p>
            <a:fld id="{540CA2C5-C57D-493F-85C4-D544BA2DCB8E}" type="datetimeFigureOut">
              <a:rPr lang="en-GB" smtClean="0"/>
              <a:t>05/08/2020</a:t>
            </a:fld>
            <a:endParaRPr lang="en-GB"/>
          </a:p>
        </p:txBody>
      </p:sp>
      <p:sp>
        <p:nvSpPr>
          <p:cNvPr id="5" name="Footer Placeholder 4">
            <a:extLst>
              <a:ext uri="{FF2B5EF4-FFF2-40B4-BE49-F238E27FC236}">
                <a16:creationId xmlns:a16="http://schemas.microsoft.com/office/drawing/2014/main" id="{D7EC84CE-0F54-464B-9B9D-4F21A11D77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784E14-8195-4FD1-888C-13B9D48DC5B6}"/>
              </a:ext>
            </a:extLst>
          </p:cNvPr>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2344613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5A798-E83E-4B88-B641-D3E1F96B373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4A12EB3-585F-41BD-8915-5617DE5DD6F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7815B-6584-4732-A0D3-21426C359B39}"/>
              </a:ext>
            </a:extLst>
          </p:cNvPr>
          <p:cNvSpPr>
            <a:spLocks noGrp="1"/>
          </p:cNvSpPr>
          <p:nvPr>
            <p:ph type="dt" sz="half" idx="10"/>
          </p:nvPr>
        </p:nvSpPr>
        <p:spPr/>
        <p:txBody>
          <a:bodyPr/>
          <a:lstStyle/>
          <a:p>
            <a:fld id="{540CA2C5-C57D-493F-85C4-D544BA2DCB8E}" type="datetimeFigureOut">
              <a:rPr lang="en-GB" smtClean="0"/>
              <a:t>05/08/2020</a:t>
            </a:fld>
            <a:endParaRPr lang="en-GB"/>
          </a:p>
        </p:txBody>
      </p:sp>
      <p:sp>
        <p:nvSpPr>
          <p:cNvPr id="5" name="Footer Placeholder 4">
            <a:extLst>
              <a:ext uri="{FF2B5EF4-FFF2-40B4-BE49-F238E27FC236}">
                <a16:creationId xmlns:a16="http://schemas.microsoft.com/office/drawing/2014/main" id="{B8337DCA-0F8F-44FF-B2D9-CC81C702BA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A962F5-C2BF-43DB-B220-9E2290F0B8D1}"/>
              </a:ext>
            </a:extLst>
          </p:cNvPr>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498446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F8CA4-9F4B-4561-A8FE-6634EEFCA0D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262D8B8-0849-4E68-8284-27115946104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063528-ED27-4A92-936B-FEA3826A3399}"/>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B20688A-3D05-41AC-B1E6-CBD094C46EB2}"/>
              </a:ext>
            </a:extLst>
          </p:cNvPr>
          <p:cNvSpPr>
            <a:spLocks noGrp="1"/>
          </p:cNvSpPr>
          <p:nvPr>
            <p:ph type="dt" sz="half" idx="10"/>
          </p:nvPr>
        </p:nvSpPr>
        <p:spPr/>
        <p:txBody>
          <a:bodyPr/>
          <a:lstStyle/>
          <a:p>
            <a:fld id="{540CA2C5-C57D-493F-85C4-D544BA2DCB8E}" type="datetimeFigureOut">
              <a:rPr lang="en-GB" smtClean="0"/>
              <a:t>05/08/2020</a:t>
            </a:fld>
            <a:endParaRPr lang="en-GB"/>
          </a:p>
        </p:txBody>
      </p:sp>
      <p:sp>
        <p:nvSpPr>
          <p:cNvPr id="6" name="Footer Placeholder 5">
            <a:extLst>
              <a:ext uri="{FF2B5EF4-FFF2-40B4-BE49-F238E27FC236}">
                <a16:creationId xmlns:a16="http://schemas.microsoft.com/office/drawing/2014/main" id="{EAE3EC0C-D450-4EEF-9AFF-85BC9EE16A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D9DDED-AB92-419E-8EFA-57A40DD321BA}"/>
              </a:ext>
            </a:extLst>
          </p:cNvPr>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1780222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3ABEC-EC89-4861-8194-57AF4DF6F233}"/>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681F370-7A44-4565-B020-DC28E7EE73D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1BE1D55-23C3-46A1-809C-33BB3E39288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E817DEB-92B2-45CC-A37D-EFF82952A43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A0F0BA7-6D4F-4AE4-A887-0C3D1537666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6BD5438-BAE4-4F2F-B840-9A5E30D67B1C}"/>
              </a:ext>
            </a:extLst>
          </p:cNvPr>
          <p:cNvSpPr>
            <a:spLocks noGrp="1"/>
          </p:cNvSpPr>
          <p:nvPr>
            <p:ph type="dt" sz="half" idx="10"/>
          </p:nvPr>
        </p:nvSpPr>
        <p:spPr/>
        <p:txBody>
          <a:bodyPr/>
          <a:lstStyle/>
          <a:p>
            <a:fld id="{540CA2C5-C57D-493F-85C4-D544BA2DCB8E}" type="datetimeFigureOut">
              <a:rPr lang="en-GB" smtClean="0"/>
              <a:t>05/08/2020</a:t>
            </a:fld>
            <a:endParaRPr lang="en-GB"/>
          </a:p>
        </p:txBody>
      </p:sp>
      <p:sp>
        <p:nvSpPr>
          <p:cNvPr id="8" name="Footer Placeholder 7">
            <a:extLst>
              <a:ext uri="{FF2B5EF4-FFF2-40B4-BE49-F238E27FC236}">
                <a16:creationId xmlns:a16="http://schemas.microsoft.com/office/drawing/2014/main" id="{C7A409FE-81AF-4D97-8181-D6F9B101588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9E40F15-6729-4E93-A9F0-E9D5B2D28AA4}"/>
              </a:ext>
            </a:extLst>
          </p:cNvPr>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2386225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02F6D-1B48-4090-9795-85698F6B95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A0B4ED7-EBE6-48F6-944D-D361C160BA1E}"/>
              </a:ext>
            </a:extLst>
          </p:cNvPr>
          <p:cNvSpPr>
            <a:spLocks noGrp="1"/>
          </p:cNvSpPr>
          <p:nvPr>
            <p:ph type="dt" sz="half" idx="10"/>
          </p:nvPr>
        </p:nvSpPr>
        <p:spPr/>
        <p:txBody>
          <a:bodyPr/>
          <a:lstStyle/>
          <a:p>
            <a:fld id="{540CA2C5-C57D-493F-85C4-D544BA2DCB8E}" type="datetimeFigureOut">
              <a:rPr lang="en-GB" smtClean="0"/>
              <a:t>05/08/2020</a:t>
            </a:fld>
            <a:endParaRPr lang="en-GB"/>
          </a:p>
        </p:txBody>
      </p:sp>
      <p:sp>
        <p:nvSpPr>
          <p:cNvPr id="4" name="Footer Placeholder 3">
            <a:extLst>
              <a:ext uri="{FF2B5EF4-FFF2-40B4-BE49-F238E27FC236}">
                <a16:creationId xmlns:a16="http://schemas.microsoft.com/office/drawing/2014/main" id="{C4160519-2B21-44B1-848A-B0179E88F95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B393D2C-FB6A-4338-B5BD-2E687C8678C6}"/>
              </a:ext>
            </a:extLst>
          </p:cNvPr>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1925688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68CD11-62AD-42BC-97A4-F640FF002BCB}"/>
              </a:ext>
            </a:extLst>
          </p:cNvPr>
          <p:cNvSpPr>
            <a:spLocks noGrp="1"/>
          </p:cNvSpPr>
          <p:nvPr>
            <p:ph type="dt" sz="half" idx="10"/>
          </p:nvPr>
        </p:nvSpPr>
        <p:spPr/>
        <p:txBody>
          <a:bodyPr/>
          <a:lstStyle/>
          <a:p>
            <a:fld id="{540CA2C5-C57D-493F-85C4-D544BA2DCB8E}" type="datetimeFigureOut">
              <a:rPr lang="en-GB" smtClean="0"/>
              <a:t>05/08/2020</a:t>
            </a:fld>
            <a:endParaRPr lang="en-GB"/>
          </a:p>
        </p:txBody>
      </p:sp>
      <p:sp>
        <p:nvSpPr>
          <p:cNvPr id="3" name="Footer Placeholder 2">
            <a:extLst>
              <a:ext uri="{FF2B5EF4-FFF2-40B4-BE49-F238E27FC236}">
                <a16:creationId xmlns:a16="http://schemas.microsoft.com/office/drawing/2014/main" id="{EC36A02D-AE7A-4A21-AD30-B9190403962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26D983E-3735-4122-9799-E62B477C539C}"/>
              </a:ext>
            </a:extLst>
          </p:cNvPr>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1103869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3CEF8-CBED-4F28-A482-C402AEA96A5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5877539-599D-4E77-9052-1F528FFB421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8875C4D-5B51-4C46-B73D-434332C833B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0B45246-ADC1-4593-88EB-9CEAFEE5B1CC}"/>
              </a:ext>
            </a:extLst>
          </p:cNvPr>
          <p:cNvSpPr>
            <a:spLocks noGrp="1"/>
          </p:cNvSpPr>
          <p:nvPr>
            <p:ph type="dt" sz="half" idx="10"/>
          </p:nvPr>
        </p:nvSpPr>
        <p:spPr/>
        <p:txBody>
          <a:bodyPr/>
          <a:lstStyle/>
          <a:p>
            <a:fld id="{540CA2C5-C57D-493F-85C4-D544BA2DCB8E}" type="datetimeFigureOut">
              <a:rPr lang="en-GB" smtClean="0"/>
              <a:t>05/08/2020</a:t>
            </a:fld>
            <a:endParaRPr lang="en-GB"/>
          </a:p>
        </p:txBody>
      </p:sp>
      <p:sp>
        <p:nvSpPr>
          <p:cNvPr id="6" name="Footer Placeholder 5">
            <a:extLst>
              <a:ext uri="{FF2B5EF4-FFF2-40B4-BE49-F238E27FC236}">
                <a16:creationId xmlns:a16="http://schemas.microsoft.com/office/drawing/2014/main" id="{6E6AF561-8E2B-42F8-8A94-E13FE27342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893228-03AB-401C-A85C-129D4804E820}"/>
              </a:ext>
            </a:extLst>
          </p:cNvPr>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8419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93F29-6A2E-491C-BFDA-94977944C9B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38B3977-B5CB-43FA-BF40-4FF7CF15DCF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D21A206E-3F03-450A-961D-8C5FC074AB4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DFF9D63-5862-4190-A337-9F2E049CBE59}"/>
              </a:ext>
            </a:extLst>
          </p:cNvPr>
          <p:cNvSpPr>
            <a:spLocks noGrp="1"/>
          </p:cNvSpPr>
          <p:nvPr>
            <p:ph type="dt" sz="half" idx="10"/>
          </p:nvPr>
        </p:nvSpPr>
        <p:spPr/>
        <p:txBody>
          <a:bodyPr/>
          <a:lstStyle/>
          <a:p>
            <a:fld id="{540CA2C5-C57D-493F-85C4-D544BA2DCB8E}" type="datetimeFigureOut">
              <a:rPr lang="en-GB" smtClean="0"/>
              <a:t>05/08/2020</a:t>
            </a:fld>
            <a:endParaRPr lang="en-GB"/>
          </a:p>
        </p:txBody>
      </p:sp>
      <p:sp>
        <p:nvSpPr>
          <p:cNvPr id="6" name="Footer Placeholder 5">
            <a:extLst>
              <a:ext uri="{FF2B5EF4-FFF2-40B4-BE49-F238E27FC236}">
                <a16:creationId xmlns:a16="http://schemas.microsoft.com/office/drawing/2014/main" id="{B7AA4F31-C2E7-4049-8718-E1C1427B41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2FF66D-2987-4B95-8706-297E425B7E07}"/>
              </a:ext>
            </a:extLst>
          </p:cNvPr>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408128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334D0-1E44-45B6-B772-012AD6215CF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E820A75-2FDA-4634-BFCA-6C9009AB6C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AAB94B-FFE8-4D0E-B30D-E7B3CEECE734}"/>
              </a:ext>
            </a:extLst>
          </p:cNvPr>
          <p:cNvSpPr>
            <a:spLocks noGrp="1"/>
          </p:cNvSpPr>
          <p:nvPr>
            <p:ph type="dt" sz="half" idx="10"/>
          </p:nvPr>
        </p:nvSpPr>
        <p:spPr/>
        <p:txBody>
          <a:bodyPr/>
          <a:lstStyle/>
          <a:p>
            <a:fld id="{540CA2C5-C57D-493F-85C4-D544BA2DCB8E}" type="datetimeFigureOut">
              <a:rPr lang="en-GB" smtClean="0"/>
              <a:t>05/08/2020</a:t>
            </a:fld>
            <a:endParaRPr lang="en-GB"/>
          </a:p>
        </p:txBody>
      </p:sp>
      <p:sp>
        <p:nvSpPr>
          <p:cNvPr id="5" name="Footer Placeholder 4">
            <a:extLst>
              <a:ext uri="{FF2B5EF4-FFF2-40B4-BE49-F238E27FC236}">
                <a16:creationId xmlns:a16="http://schemas.microsoft.com/office/drawing/2014/main" id="{4630D7E0-060D-424E-AF7B-2FCACA1C20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2B880D-A940-46E8-B657-F6BA5683D484}"/>
              </a:ext>
            </a:extLst>
          </p:cNvPr>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381516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744B40-70DD-4C48-8F88-DE87F88EA474}"/>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7D89FFF-9422-445E-9B29-3E36B67F2C9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EC1EDF-720C-45A9-AC1D-9B3317809FCA}"/>
              </a:ext>
            </a:extLst>
          </p:cNvPr>
          <p:cNvSpPr>
            <a:spLocks noGrp="1"/>
          </p:cNvSpPr>
          <p:nvPr>
            <p:ph type="dt" sz="half" idx="10"/>
          </p:nvPr>
        </p:nvSpPr>
        <p:spPr/>
        <p:txBody>
          <a:bodyPr/>
          <a:lstStyle/>
          <a:p>
            <a:fld id="{540CA2C5-C57D-493F-85C4-D544BA2DCB8E}" type="datetimeFigureOut">
              <a:rPr lang="en-GB" smtClean="0"/>
              <a:t>05/08/2020</a:t>
            </a:fld>
            <a:endParaRPr lang="en-GB"/>
          </a:p>
        </p:txBody>
      </p:sp>
      <p:sp>
        <p:nvSpPr>
          <p:cNvPr id="5" name="Footer Placeholder 4">
            <a:extLst>
              <a:ext uri="{FF2B5EF4-FFF2-40B4-BE49-F238E27FC236}">
                <a16:creationId xmlns:a16="http://schemas.microsoft.com/office/drawing/2014/main" id="{78A8E75E-E679-473F-8A76-5FC18A477C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7CF1AC-3A9B-408E-834A-32E14331A891}"/>
              </a:ext>
            </a:extLst>
          </p:cNvPr>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2133023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F4A8B7-AE8F-4F81-89AE-2481EF5165F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20CD08-C11E-4BBE-955E-F6F08209EF5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F72690-0114-49F7-8578-0DF6D834206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0CA2C5-C57D-493F-85C4-D544BA2DCB8E}" type="datetimeFigureOut">
              <a:rPr lang="en-GB" smtClean="0"/>
              <a:t>05/08/2020</a:t>
            </a:fld>
            <a:endParaRPr lang="en-GB"/>
          </a:p>
        </p:txBody>
      </p:sp>
      <p:sp>
        <p:nvSpPr>
          <p:cNvPr id="5" name="Footer Placeholder 4">
            <a:extLst>
              <a:ext uri="{FF2B5EF4-FFF2-40B4-BE49-F238E27FC236}">
                <a16:creationId xmlns:a16="http://schemas.microsoft.com/office/drawing/2014/main" id="{C4A242D6-5800-484F-AF60-00ACC7AAF38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1E8E03A-3F5B-4EA8-B974-6B82B681BA3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BFCF605-200B-415B-9361-9D6484F62B85}" type="slidenum">
              <a:rPr lang="en-GB" smtClean="0"/>
              <a:t>‹#›</a:t>
            </a:fld>
            <a:endParaRPr lang="en-GB"/>
          </a:p>
        </p:txBody>
      </p:sp>
    </p:spTree>
    <p:extLst>
      <p:ext uri="{BB962C8B-B14F-4D97-AF65-F5344CB8AC3E}">
        <p14:creationId xmlns:p14="http://schemas.microsoft.com/office/powerpoint/2010/main" val="247549127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svg"/><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22.svg"/><Relationship Id="rId5" Type="http://schemas.openxmlformats.org/officeDocument/2006/relationships/image" Target="../media/image3.png"/><Relationship Id="rId10" Type="http://schemas.openxmlformats.org/officeDocument/2006/relationships/image" Target="../media/image21.png"/><Relationship Id="rId4" Type="http://schemas.openxmlformats.org/officeDocument/2006/relationships/image" Target="../media/image2.svg"/><Relationship Id="rId9" Type="http://schemas.openxmlformats.org/officeDocument/2006/relationships/image" Target="../media/image20.sv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27.png"/><Relationship Id="rId4" Type="http://schemas.openxmlformats.org/officeDocument/2006/relationships/image" Target="../media/image2.svg"/><Relationship Id="rId9" Type="http://schemas.openxmlformats.org/officeDocument/2006/relationships/image" Target="../media/image15.jpeg"/></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sv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0.sv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A7847A4-8C25-4D5E-8B5C-DF8E7A5B03D6}"/>
              </a:ext>
            </a:extLst>
          </p:cNvPr>
          <p:cNvGrpSpPr/>
          <p:nvPr/>
        </p:nvGrpSpPr>
        <p:grpSpPr>
          <a:xfrm>
            <a:off x="-165239" y="496479"/>
            <a:ext cx="9474476" cy="6388026"/>
            <a:chOff x="-165239" y="496479"/>
            <a:chExt cx="9474476" cy="6388026"/>
          </a:xfrm>
        </p:grpSpPr>
        <p:sp>
          <p:nvSpPr>
            <p:cNvPr id="35" name="Rectangle 34">
              <a:extLst>
                <a:ext uri="{FF2B5EF4-FFF2-40B4-BE49-F238E27FC236}">
                  <a16:creationId xmlns:a16="http://schemas.microsoft.com/office/drawing/2014/main" id="{B9384274-58BF-43EA-915E-2F5958071BA3}"/>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57981D8-0A0B-4C83-90F8-C3CCAE28496C}"/>
                </a:ext>
              </a:extLst>
            </p:cNvPr>
            <p:cNvSpPr/>
            <p:nvPr/>
          </p:nvSpPr>
          <p:spPr>
            <a:xfrm>
              <a:off x="4979669" y="5210903"/>
              <a:ext cx="4329568" cy="1641517"/>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4">
              <a:extLst>
                <a:ext uri="{FF2B5EF4-FFF2-40B4-BE49-F238E27FC236}">
                  <a16:creationId xmlns:a16="http://schemas.microsoft.com/office/drawing/2014/main" id="{AFB38C5E-DE84-4778-B646-7E9BE5C617A0}"/>
                </a:ext>
              </a:extLst>
            </p:cNvPr>
            <p:cNvSpPr/>
            <p:nvPr/>
          </p:nvSpPr>
          <p:spPr>
            <a:xfrm>
              <a:off x="-165239" y="5632175"/>
              <a:ext cx="4126237" cy="1252330"/>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4">
              <a:extLst>
                <a:ext uri="{FF2B5EF4-FFF2-40B4-BE49-F238E27FC236}">
                  <a16:creationId xmlns:a16="http://schemas.microsoft.com/office/drawing/2014/main" id="{3AEFA840-5DD5-4E33-8AE8-FDE92015C0B6}"/>
                </a:ext>
              </a:extLst>
            </p:cNvPr>
            <p:cNvSpPr/>
            <p:nvPr/>
          </p:nvSpPr>
          <p:spPr>
            <a:xfrm>
              <a:off x="2942327" y="6146291"/>
              <a:ext cx="3259346" cy="711709"/>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Deciduous tree">
              <a:extLst>
                <a:ext uri="{FF2B5EF4-FFF2-40B4-BE49-F238E27FC236}">
                  <a16:creationId xmlns:a16="http://schemas.microsoft.com/office/drawing/2014/main" id="{5D423594-58DA-41CF-82DD-0AB313BDE4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6099" y="4461109"/>
              <a:ext cx="1252330" cy="1252330"/>
            </a:xfrm>
            <a:prstGeom prst="rect">
              <a:avLst/>
            </a:prstGeom>
          </p:spPr>
        </p:pic>
        <p:pic>
          <p:nvPicPr>
            <p:cNvPr id="13" name="Graphic 12" descr="Fir tree">
              <a:extLst>
                <a:ext uri="{FF2B5EF4-FFF2-40B4-BE49-F238E27FC236}">
                  <a16:creationId xmlns:a16="http://schemas.microsoft.com/office/drawing/2014/main" id="{BD372CD6-393C-4897-BC7D-DE35DC105A2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25423" y="4185715"/>
              <a:ext cx="1124609" cy="1124609"/>
            </a:xfrm>
            <a:prstGeom prst="rect">
              <a:avLst/>
            </a:prstGeom>
          </p:spPr>
        </p:pic>
        <p:pic>
          <p:nvPicPr>
            <p:cNvPr id="16" name="Graphic 15" descr="Deciduous tree">
              <a:extLst>
                <a:ext uri="{FF2B5EF4-FFF2-40B4-BE49-F238E27FC236}">
                  <a16:creationId xmlns:a16="http://schemas.microsoft.com/office/drawing/2014/main" id="{D83DC344-3348-4FD7-B532-8C387681E4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05527" y="5632175"/>
              <a:ext cx="543075" cy="543075"/>
            </a:xfrm>
            <a:prstGeom prst="rect">
              <a:avLst/>
            </a:prstGeom>
          </p:spPr>
        </p:pic>
        <p:pic>
          <p:nvPicPr>
            <p:cNvPr id="17" name="Graphic 16" descr="Deciduous tree">
              <a:extLst>
                <a:ext uri="{FF2B5EF4-FFF2-40B4-BE49-F238E27FC236}">
                  <a16:creationId xmlns:a16="http://schemas.microsoft.com/office/drawing/2014/main" id="{9F0AB8F1-99BC-450A-9B97-99FDB22A53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87548" y="4639338"/>
              <a:ext cx="674286" cy="674286"/>
            </a:xfrm>
            <a:prstGeom prst="rect">
              <a:avLst/>
            </a:prstGeom>
          </p:spPr>
        </p:pic>
        <p:pic>
          <p:nvPicPr>
            <p:cNvPr id="18" name="Graphic 17" descr="Fir tree">
              <a:extLst>
                <a:ext uri="{FF2B5EF4-FFF2-40B4-BE49-F238E27FC236}">
                  <a16:creationId xmlns:a16="http://schemas.microsoft.com/office/drawing/2014/main" id="{162D0758-6B87-45D1-B07D-AA3A28DA741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82166" y="4870701"/>
              <a:ext cx="835613" cy="835613"/>
            </a:xfrm>
            <a:prstGeom prst="rect">
              <a:avLst/>
            </a:prstGeom>
          </p:spPr>
        </p:pic>
        <p:pic>
          <p:nvPicPr>
            <p:cNvPr id="23" name="Graphic 22" descr="Fir tree">
              <a:extLst>
                <a:ext uri="{FF2B5EF4-FFF2-40B4-BE49-F238E27FC236}">
                  <a16:creationId xmlns:a16="http://schemas.microsoft.com/office/drawing/2014/main" id="{49C22279-C46B-46F7-86EE-34BDF96F38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09467" y="5725889"/>
              <a:ext cx="461315" cy="461315"/>
            </a:xfrm>
            <a:prstGeom prst="rect">
              <a:avLst/>
            </a:prstGeom>
          </p:spPr>
        </p:pic>
        <p:grpSp>
          <p:nvGrpSpPr>
            <p:cNvPr id="34" name="Group 33">
              <a:extLst>
                <a:ext uri="{FF2B5EF4-FFF2-40B4-BE49-F238E27FC236}">
                  <a16:creationId xmlns:a16="http://schemas.microsoft.com/office/drawing/2014/main" id="{16F73533-451C-41E6-B00B-F62BB60F515C}"/>
                </a:ext>
              </a:extLst>
            </p:cNvPr>
            <p:cNvGrpSpPr/>
            <p:nvPr/>
          </p:nvGrpSpPr>
          <p:grpSpPr>
            <a:xfrm>
              <a:off x="0" y="496479"/>
              <a:ext cx="9144000" cy="958421"/>
              <a:chOff x="0" y="391683"/>
              <a:chExt cx="9144000" cy="500899"/>
            </a:xfrm>
            <a:solidFill>
              <a:srgbClr val="38AD98"/>
            </a:solidFill>
          </p:grpSpPr>
          <p:sp>
            <p:nvSpPr>
              <p:cNvPr id="24" name="Double Wave 23">
                <a:extLst>
                  <a:ext uri="{FF2B5EF4-FFF2-40B4-BE49-F238E27FC236}">
                    <a16:creationId xmlns:a16="http://schemas.microsoft.com/office/drawing/2014/main" id="{EC565557-8F5D-45C4-8AC0-C48D3D4A605F}"/>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2B33B0BD-59E1-4BCD-B98B-2E4A7F9EC156}"/>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39F8E733-3B84-4950-8DEA-398ACB818C21}"/>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Double Wave 26">
                <a:extLst>
                  <a:ext uri="{FF2B5EF4-FFF2-40B4-BE49-F238E27FC236}">
                    <a16:creationId xmlns:a16="http://schemas.microsoft.com/office/drawing/2014/main" id="{AA2A162C-F116-4B38-ADFB-E66E3371675C}"/>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Double Wave 27">
                <a:extLst>
                  <a:ext uri="{FF2B5EF4-FFF2-40B4-BE49-F238E27FC236}">
                    <a16:creationId xmlns:a16="http://schemas.microsoft.com/office/drawing/2014/main" id="{4104DBAB-C2F5-4604-BD48-052C572548F0}"/>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Double Wave 28">
                <a:extLst>
                  <a:ext uri="{FF2B5EF4-FFF2-40B4-BE49-F238E27FC236}">
                    <a16:creationId xmlns:a16="http://schemas.microsoft.com/office/drawing/2014/main" id="{0B9D5D10-3B7E-4EBC-B803-6FD4F15C04FA}"/>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Double Wave 29">
                <a:extLst>
                  <a:ext uri="{FF2B5EF4-FFF2-40B4-BE49-F238E27FC236}">
                    <a16:creationId xmlns:a16="http://schemas.microsoft.com/office/drawing/2014/main" id="{9F3D8AB3-530F-4D9C-AD73-F5A5F89BA952}"/>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Double Wave 30">
                <a:extLst>
                  <a:ext uri="{FF2B5EF4-FFF2-40B4-BE49-F238E27FC236}">
                    <a16:creationId xmlns:a16="http://schemas.microsoft.com/office/drawing/2014/main" id="{F224CC43-78DE-43DF-9D2E-7E51ACE10E8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Double Wave 31">
                <a:extLst>
                  <a:ext uri="{FF2B5EF4-FFF2-40B4-BE49-F238E27FC236}">
                    <a16:creationId xmlns:a16="http://schemas.microsoft.com/office/drawing/2014/main" id="{EAFC639C-4EC8-4E0A-A975-E6943F5FA7FE}"/>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Double Wave 32">
                <a:extLst>
                  <a:ext uri="{FF2B5EF4-FFF2-40B4-BE49-F238E27FC236}">
                    <a16:creationId xmlns:a16="http://schemas.microsoft.com/office/drawing/2014/main" id="{A275E38D-69A9-44D3-9590-661259220CA5}"/>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pic>
        <p:nvPicPr>
          <p:cNvPr id="4" name="Picture 3" descr="A picture containing tree, flower, bird&#10;&#10;Description automatically generated">
            <a:extLst>
              <a:ext uri="{FF2B5EF4-FFF2-40B4-BE49-F238E27FC236}">
                <a16:creationId xmlns:a16="http://schemas.microsoft.com/office/drawing/2014/main" id="{F229C7A9-9526-4FE1-B043-F11B3BBE3F84}"/>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36798"/>
          <a:stretch/>
        </p:blipFill>
        <p:spPr>
          <a:xfrm>
            <a:off x="1148200" y="912497"/>
            <a:ext cx="7245164" cy="1547942"/>
          </a:xfrm>
          <a:prstGeom prst="rect">
            <a:avLst/>
          </a:prstGeom>
        </p:spPr>
      </p:pic>
      <p:sp>
        <p:nvSpPr>
          <p:cNvPr id="22" name="TextBox 21">
            <a:extLst>
              <a:ext uri="{FF2B5EF4-FFF2-40B4-BE49-F238E27FC236}">
                <a16:creationId xmlns:a16="http://schemas.microsoft.com/office/drawing/2014/main" id="{D5D387A7-148C-4A32-86D3-15F2004FD6FE}"/>
              </a:ext>
            </a:extLst>
          </p:cNvPr>
          <p:cNvSpPr txBox="1"/>
          <p:nvPr/>
        </p:nvSpPr>
        <p:spPr>
          <a:xfrm>
            <a:off x="-165239" y="2369217"/>
            <a:ext cx="9474476" cy="923330"/>
          </a:xfrm>
          <a:prstGeom prst="rect">
            <a:avLst/>
          </a:prstGeom>
          <a:noFill/>
        </p:spPr>
        <p:txBody>
          <a:bodyPr wrap="square" rtlCol="0">
            <a:spAutoFit/>
          </a:bodyPr>
          <a:lstStyle/>
          <a:p>
            <a:pPr algn="ctr"/>
            <a:r>
              <a:rPr lang="en-GB" sz="5400" b="1"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Sugar </a:t>
            </a:r>
            <a:r>
              <a:rPr lang="en-GB" sz="5400" b="1">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and Health</a:t>
            </a:r>
            <a:endParaRPr lang="en-GB" sz="5400" b="1"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3158271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405AD7A-B2D6-4192-A363-9F519A18E5CE}"/>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8" name="TextBox 27">
            <a:extLst>
              <a:ext uri="{FF2B5EF4-FFF2-40B4-BE49-F238E27FC236}">
                <a16:creationId xmlns:a16="http://schemas.microsoft.com/office/drawing/2014/main" id="{D99F1A78-0F69-4C64-B130-201ED56A6428}"/>
              </a:ext>
            </a:extLst>
          </p:cNvPr>
          <p:cNvSpPr txBox="1"/>
          <p:nvPr/>
        </p:nvSpPr>
        <p:spPr>
          <a:xfrm>
            <a:off x="-231497" y="1026389"/>
            <a:ext cx="9474476" cy="707886"/>
          </a:xfrm>
          <a:prstGeom prst="rect">
            <a:avLst/>
          </a:prstGeom>
          <a:noFill/>
        </p:spPr>
        <p:txBody>
          <a:bodyPr wrap="square" rtlCol="0">
            <a:spAutoFit/>
          </a:bodyPr>
          <a:lstStyle/>
          <a:p>
            <a:pPr algn="ctr"/>
            <a:r>
              <a:rPr lang="en-GB" sz="40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What we will learn today</a:t>
            </a:r>
          </a:p>
        </p:txBody>
      </p:sp>
      <p:sp>
        <p:nvSpPr>
          <p:cNvPr id="39" name="TextBox 38">
            <a:extLst>
              <a:ext uri="{FF2B5EF4-FFF2-40B4-BE49-F238E27FC236}">
                <a16:creationId xmlns:a16="http://schemas.microsoft.com/office/drawing/2014/main" id="{3955FABC-6DBC-44B1-8DEF-28C40E57063C}"/>
              </a:ext>
            </a:extLst>
          </p:cNvPr>
          <p:cNvSpPr txBox="1"/>
          <p:nvPr/>
        </p:nvSpPr>
        <p:spPr>
          <a:xfrm>
            <a:off x="632178" y="2114489"/>
            <a:ext cx="8012163" cy="3539430"/>
          </a:xfrm>
          <a:prstGeom prst="rect">
            <a:avLst/>
          </a:prstGeom>
          <a:noFill/>
        </p:spPr>
        <p:txBody>
          <a:bodyPr wrap="square" rtlCol="0">
            <a:spAutoFit/>
          </a:bodyPr>
          <a:lstStyle/>
          <a:p>
            <a:pPr marL="285750" indent="-285750">
              <a:buFont typeface="Arial" panose="020B0604020202020204" pitchFamily="34" charset="0"/>
              <a:buChar char="•"/>
            </a:pPr>
            <a:r>
              <a:rPr lang="en-GB" sz="3200" dirty="0">
                <a:solidFill>
                  <a:schemeClr val="bg1"/>
                </a:solidFill>
                <a:latin typeface="Segoe UI Emoji" panose="020B0502040204020203" pitchFamily="34" charset="0"/>
                <a:ea typeface="Segoe UI Emoji" panose="020B0502040204020203" pitchFamily="34" charset="0"/>
              </a:rPr>
              <a:t>To learn about why we shouldn’t eat and drink too much sugar</a:t>
            </a:r>
          </a:p>
          <a:p>
            <a:pPr marL="285750" indent="-285750">
              <a:buFont typeface="Arial" panose="020B0604020202020204" pitchFamily="34" charset="0"/>
              <a:buChar char="•"/>
            </a:pPr>
            <a:r>
              <a:rPr lang="en-GB" sz="3200" dirty="0">
                <a:solidFill>
                  <a:schemeClr val="bg1"/>
                </a:solidFill>
                <a:latin typeface="Segoe UI Emoji" panose="020B0502040204020203" pitchFamily="34" charset="0"/>
                <a:ea typeface="Segoe UI Emoji" panose="020B0502040204020203" pitchFamily="34" charset="0"/>
              </a:rPr>
              <a:t>To find out which types of foods contain a lot of sugar and which do not </a:t>
            </a:r>
          </a:p>
          <a:p>
            <a:pPr marL="285750" indent="-285750">
              <a:buFont typeface="Arial" panose="020B0604020202020204" pitchFamily="34" charset="0"/>
              <a:buChar char="•"/>
            </a:pPr>
            <a:r>
              <a:rPr lang="en-GB" sz="3200" dirty="0">
                <a:solidFill>
                  <a:schemeClr val="bg1"/>
                </a:solidFill>
                <a:latin typeface="Segoe UI Emoji" panose="020B0502040204020203" pitchFamily="34" charset="0"/>
                <a:ea typeface="Segoe UI Emoji" panose="020B0502040204020203" pitchFamily="34" charset="0"/>
              </a:rPr>
              <a:t>To talk about how we can make simple tasty swaps to reduce how much sugar we eat and drink </a:t>
            </a:r>
          </a:p>
        </p:txBody>
      </p:sp>
    </p:spTree>
    <p:extLst>
      <p:ext uri="{BB962C8B-B14F-4D97-AF65-F5344CB8AC3E}">
        <p14:creationId xmlns:p14="http://schemas.microsoft.com/office/powerpoint/2010/main" val="1709200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FE1CBD4-E98E-4642-962F-4B102444166F}"/>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8" name="TextBox 27">
            <a:extLst>
              <a:ext uri="{FF2B5EF4-FFF2-40B4-BE49-F238E27FC236}">
                <a16:creationId xmlns:a16="http://schemas.microsoft.com/office/drawing/2014/main" id="{D99F1A78-0F69-4C64-B130-201ED56A6428}"/>
              </a:ext>
            </a:extLst>
          </p:cNvPr>
          <p:cNvSpPr txBox="1"/>
          <p:nvPr/>
        </p:nvSpPr>
        <p:spPr>
          <a:xfrm>
            <a:off x="-231497" y="1026389"/>
            <a:ext cx="9474476" cy="707886"/>
          </a:xfrm>
          <a:prstGeom prst="rect">
            <a:avLst/>
          </a:prstGeom>
          <a:noFill/>
        </p:spPr>
        <p:txBody>
          <a:bodyPr wrap="square" rtlCol="0">
            <a:spAutoFit/>
          </a:bodyPr>
          <a:lstStyle/>
          <a:p>
            <a:pPr algn="ctr"/>
            <a:r>
              <a:rPr lang="en-GB" sz="40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Which foods are HIGH in sugar?</a:t>
            </a:r>
          </a:p>
        </p:txBody>
      </p:sp>
      <p:sp>
        <p:nvSpPr>
          <p:cNvPr id="2" name="Rectangle: Rounded Corners 1">
            <a:extLst>
              <a:ext uri="{FF2B5EF4-FFF2-40B4-BE49-F238E27FC236}">
                <a16:creationId xmlns:a16="http://schemas.microsoft.com/office/drawing/2014/main" id="{17D25ABD-E907-42F0-B740-ECCF258F547D}"/>
              </a:ext>
            </a:extLst>
          </p:cNvPr>
          <p:cNvSpPr/>
          <p:nvPr/>
        </p:nvSpPr>
        <p:spPr>
          <a:xfrm>
            <a:off x="205447" y="1900853"/>
            <a:ext cx="2329206" cy="1858729"/>
          </a:xfrm>
          <a:prstGeom prst="roundRect">
            <a:avLst/>
          </a:prstGeom>
          <a:solidFill>
            <a:schemeClr val="bg1"/>
          </a:solidFill>
          <a:ln w="38100">
            <a:solidFill>
              <a:srgbClr val="93D1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a:extLst>
              <a:ext uri="{FF2B5EF4-FFF2-40B4-BE49-F238E27FC236}">
                <a16:creationId xmlns:a16="http://schemas.microsoft.com/office/drawing/2014/main" id="{9EE92688-2F50-488A-87F2-B39DABFD46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9821" y="1999751"/>
            <a:ext cx="2114269" cy="1619440"/>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Rounded Corners 30">
            <a:extLst>
              <a:ext uri="{FF2B5EF4-FFF2-40B4-BE49-F238E27FC236}">
                <a16:creationId xmlns:a16="http://schemas.microsoft.com/office/drawing/2014/main" id="{0CCCF850-1B6D-4F2C-8D9A-23A55B328B9F}"/>
              </a:ext>
            </a:extLst>
          </p:cNvPr>
          <p:cNvSpPr/>
          <p:nvPr/>
        </p:nvSpPr>
        <p:spPr>
          <a:xfrm>
            <a:off x="1201062" y="4057960"/>
            <a:ext cx="2793254" cy="1737361"/>
          </a:xfrm>
          <a:prstGeom prst="roundRect">
            <a:avLst/>
          </a:prstGeom>
          <a:solidFill>
            <a:schemeClr val="bg1"/>
          </a:solidFill>
          <a:ln w="38100">
            <a:solidFill>
              <a:srgbClr val="93D1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0" name="Picture 6" descr="Free Images : bubble, caffeine, carbonated drink, carbonated water ...">
            <a:extLst>
              <a:ext uri="{FF2B5EF4-FFF2-40B4-BE49-F238E27FC236}">
                <a16:creationId xmlns:a16="http://schemas.microsoft.com/office/drawing/2014/main" id="{70B1CD07-46EF-4B1F-9A06-7CDA6859499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94401" y="4110569"/>
            <a:ext cx="2406575" cy="1475809"/>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Rounded Corners 39">
            <a:extLst>
              <a:ext uri="{FF2B5EF4-FFF2-40B4-BE49-F238E27FC236}">
                <a16:creationId xmlns:a16="http://schemas.microsoft.com/office/drawing/2014/main" id="{B354208D-049C-499A-8AFE-E8D369C0D3AC}"/>
              </a:ext>
            </a:extLst>
          </p:cNvPr>
          <p:cNvSpPr/>
          <p:nvPr/>
        </p:nvSpPr>
        <p:spPr>
          <a:xfrm>
            <a:off x="3256739" y="1889651"/>
            <a:ext cx="2329206" cy="1858729"/>
          </a:xfrm>
          <a:prstGeom prst="roundRect">
            <a:avLst/>
          </a:prstGeom>
          <a:solidFill>
            <a:schemeClr val="bg1"/>
          </a:solidFill>
          <a:ln w="38100">
            <a:solidFill>
              <a:srgbClr val="93D1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2" name="Picture 8" descr="cadbury, dairy, milk, pack, lot, chocolate, bars, england, sweet ...">
            <a:extLst>
              <a:ext uri="{FF2B5EF4-FFF2-40B4-BE49-F238E27FC236}">
                <a16:creationId xmlns:a16="http://schemas.microsoft.com/office/drawing/2014/main" id="{78586881-F9EA-4FF2-A9CA-3F7369D11B4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52428" y="2190394"/>
            <a:ext cx="1960555" cy="130775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41" name="Rectangle: Rounded Corners 40">
            <a:extLst>
              <a:ext uri="{FF2B5EF4-FFF2-40B4-BE49-F238E27FC236}">
                <a16:creationId xmlns:a16="http://schemas.microsoft.com/office/drawing/2014/main" id="{63933D14-3524-44C1-9F1C-69C0BDEA2DD9}"/>
              </a:ext>
            </a:extLst>
          </p:cNvPr>
          <p:cNvSpPr/>
          <p:nvPr/>
        </p:nvSpPr>
        <p:spPr>
          <a:xfrm>
            <a:off x="4831562" y="4095968"/>
            <a:ext cx="2793254" cy="1737361"/>
          </a:xfrm>
          <a:prstGeom prst="roundRect">
            <a:avLst/>
          </a:prstGeom>
          <a:solidFill>
            <a:schemeClr val="bg1"/>
          </a:solidFill>
          <a:ln w="38100">
            <a:solidFill>
              <a:srgbClr val="93D1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4" name="Picture 10" descr="Free Images : sweet, pattern, food, produce, colorful, dessert ...">
            <a:extLst>
              <a:ext uri="{FF2B5EF4-FFF2-40B4-BE49-F238E27FC236}">
                <a16:creationId xmlns:a16="http://schemas.microsoft.com/office/drawing/2014/main" id="{FBFA0B74-5C81-4AC6-85BF-5AB4A0F3AED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49686" y="4271234"/>
            <a:ext cx="2157006" cy="1435389"/>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42" name="Rectangle: Rounded Corners 41">
            <a:extLst>
              <a:ext uri="{FF2B5EF4-FFF2-40B4-BE49-F238E27FC236}">
                <a16:creationId xmlns:a16="http://schemas.microsoft.com/office/drawing/2014/main" id="{D951EF28-36C8-498B-9036-C84B03B90C3A}"/>
              </a:ext>
            </a:extLst>
          </p:cNvPr>
          <p:cNvSpPr/>
          <p:nvPr/>
        </p:nvSpPr>
        <p:spPr>
          <a:xfrm>
            <a:off x="6256613" y="1911664"/>
            <a:ext cx="2329206" cy="1858729"/>
          </a:xfrm>
          <a:prstGeom prst="roundRect">
            <a:avLst/>
          </a:prstGeom>
          <a:solidFill>
            <a:schemeClr val="bg1"/>
          </a:solidFill>
          <a:ln w="38100">
            <a:solidFill>
              <a:srgbClr val="93D1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6" name="Picture 12" descr="Chocolate Malted Cup Cakes | Cup Cakes baked by my wife for … | Flickr">
            <a:extLst>
              <a:ext uri="{FF2B5EF4-FFF2-40B4-BE49-F238E27FC236}">
                <a16:creationId xmlns:a16="http://schemas.microsoft.com/office/drawing/2014/main" id="{655F0AF8-893E-49A9-BE20-243A154CB0D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77111" y="2133396"/>
            <a:ext cx="2127883" cy="1415264"/>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10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2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1032"/>
                                        </p:tgtEl>
                                        <p:attrNameLst>
                                          <p:attrName>style.visibility</p:attrName>
                                        </p:attrNameLst>
                                      </p:cBhvr>
                                      <p:to>
                                        <p:strVal val="visible"/>
                                      </p:to>
                                    </p:set>
                                    <p:anim calcmode="lin" valueType="num">
                                      <p:cBhvr>
                                        <p:cTn id="15" dur="1000" fill="hold"/>
                                        <p:tgtEl>
                                          <p:spTgt spid="1032"/>
                                        </p:tgtEl>
                                        <p:attrNameLst>
                                          <p:attrName>ppt_w</p:attrName>
                                        </p:attrNameLst>
                                      </p:cBhvr>
                                      <p:tavLst>
                                        <p:tav tm="0">
                                          <p:val>
                                            <p:fltVal val="0"/>
                                          </p:val>
                                        </p:tav>
                                        <p:tav tm="100000">
                                          <p:val>
                                            <p:strVal val="#ppt_w"/>
                                          </p:val>
                                        </p:tav>
                                      </p:tavLst>
                                    </p:anim>
                                    <p:anim calcmode="lin" valueType="num">
                                      <p:cBhvr>
                                        <p:cTn id="16" dur="1000" fill="hold"/>
                                        <p:tgtEl>
                                          <p:spTgt spid="1032"/>
                                        </p:tgtEl>
                                        <p:attrNameLst>
                                          <p:attrName>ppt_h</p:attrName>
                                        </p:attrNameLst>
                                      </p:cBhvr>
                                      <p:tavLst>
                                        <p:tav tm="0">
                                          <p:val>
                                            <p:fltVal val="0"/>
                                          </p:val>
                                        </p:tav>
                                        <p:tav tm="100000">
                                          <p:val>
                                            <p:strVal val="#ppt_h"/>
                                          </p:val>
                                        </p:tav>
                                      </p:tavLst>
                                    </p:anim>
                                    <p:anim calcmode="lin" valueType="num">
                                      <p:cBhvr>
                                        <p:cTn id="17" dur="1000" fill="hold"/>
                                        <p:tgtEl>
                                          <p:spTgt spid="103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03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1036"/>
                                        </p:tgtEl>
                                        <p:attrNameLst>
                                          <p:attrName>style.visibility</p:attrName>
                                        </p:attrNameLst>
                                      </p:cBhvr>
                                      <p:to>
                                        <p:strVal val="visible"/>
                                      </p:to>
                                    </p:set>
                                    <p:anim calcmode="lin" valueType="num">
                                      <p:cBhvr>
                                        <p:cTn id="23" dur="1000" fill="hold"/>
                                        <p:tgtEl>
                                          <p:spTgt spid="1036"/>
                                        </p:tgtEl>
                                        <p:attrNameLst>
                                          <p:attrName>ppt_w</p:attrName>
                                        </p:attrNameLst>
                                      </p:cBhvr>
                                      <p:tavLst>
                                        <p:tav tm="0">
                                          <p:val>
                                            <p:fltVal val="0"/>
                                          </p:val>
                                        </p:tav>
                                        <p:tav tm="100000">
                                          <p:val>
                                            <p:strVal val="#ppt_w"/>
                                          </p:val>
                                        </p:tav>
                                      </p:tavLst>
                                    </p:anim>
                                    <p:anim calcmode="lin" valueType="num">
                                      <p:cBhvr>
                                        <p:cTn id="24" dur="1000" fill="hold"/>
                                        <p:tgtEl>
                                          <p:spTgt spid="1036"/>
                                        </p:tgtEl>
                                        <p:attrNameLst>
                                          <p:attrName>ppt_h</p:attrName>
                                        </p:attrNameLst>
                                      </p:cBhvr>
                                      <p:tavLst>
                                        <p:tav tm="0">
                                          <p:val>
                                            <p:fltVal val="0"/>
                                          </p:val>
                                        </p:tav>
                                        <p:tav tm="100000">
                                          <p:val>
                                            <p:strVal val="#ppt_h"/>
                                          </p:val>
                                        </p:tav>
                                      </p:tavLst>
                                    </p:anim>
                                    <p:anim calcmode="lin" valueType="num">
                                      <p:cBhvr>
                                        <p:cTn id="25" dur="1000" fill="hold"/>
                                        <p:tgtEl>
                                          <p:spTgt spid="1036"/>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03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1030"/>
                                        </p:tgtEl>
                                        <p:attrNameLst>
                                          <p:attrName>style.visibility</p:attrName>
                                        </p:attrNameLst>
                                      </p:cBhvr>
                                      <p:to>
                                        <p:strVal val="visible"/>
                                      </p:to>
                                    </p:set>
                                    <p:anim calcmode="lin" valueType="num">
                                      <p:cBhvr>
                                        <p:cTn id="31" dur="1000" fill="hold"/>
                                        <p:tgtEl>
                                          <p:spTgt spid="1030"/>
                                        </p:tgtEl>
                                        <p:attrNameLst>
                                          <p:attrName>ppt_w</p:attrName>
                                        </p:attrNameLst>
                                      </p:cBhvr>
                                      <p:tavLst>
                                        <p:tav tm="0">
                                          <p:val>
                                            <p:fltVal val="0"/>
                                          </p:val>
                                        </p:tav>
                                        <p:tav tm="100000">
                                          <p:val>
                                            <p:strVal val="#ppt_w"/>
                                          </p:val>
                                        </p:tav>
                                      </p:tavLst>
                                    </p:anim>
                                    <p:anim calcmode="lin" valueType="num">
                                      <p:cBhvr>
                                        <p:cTn id="32" dur="1000" fill="hold"/>
                                        <p:tgtEl>
                                          <p:spTgt spid="1030"/>
                                        </p:tgtEl>
                                        <p:attrNameLst>
                                          <p:attrName>ppt_h</p:attrName>
                                        </p:attrNameLst>
                                      </p:cBhvr>
                                      <p:tavLst>
                                        <p:tav tm="0">
                                          <p:val>
                                            <p:fltVal val="0"/>
                                          </p:val>
                                        </p:tav>
                                        <p:tav tm="100000">
                                          <p:val>
                                            <p:strVal val="#ppt_h"/>
                                          </p:val>
                                        </p:tav>
                                      </p:tavLst>
                                    </p:anim>
                                    <p:anim calcmode="lin" valueType="num">
                                      <p:cBhvr>
                                        <p:cTn id="33" dur="1000" fill="hold"/>
                                        <p:tgtEl>
                                          <p:spTgt spid="103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03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nodeType="clickEffect">
                                  <p:stCondLst>
                                    <p:cond delay="0"/>
                                  </p:stCondLst>
                                  <p:childTnLst>
                                    <p:set>
                                      <p:cBhvr>
                                        <p:cTn id="38" dur="1" fill="hold">
                                          <p:stCondLst>
                                            <p:cond delay="0"/>
                                          </p:stCondLst>
                                        </p:cTn>
                                        <p:tgtEl>
                                          <p:spTgt spid="1034"/>
                                        </p:tgtEl>
                                        <p:attrNameLst>
                                          <p:attrName>style.visibility</p:attrName>
                                        </p:attrNameLst>
                                      </p:cBhvr>
                                      <p:to>
                                        <p:strVal val="visible"/>
                                      </p:to>
                                    </p:set>
                                    <p:anim calcmode="lin" valueType="num">
                                      <p:cBhvr>
                                        <p:cTn id="39" dur="1000" fill="hold"/>
                                        <p:tgtEl>
                                          <p:spTgt spid="1034"/>
                                        </p:tgtEl>
                                        <p:attrNameLst>
                                          <p:attrName>ppt_w</p:attrName>
                                        </p:attrNameLst>
                                      </p:cBhvr>
                                      <p:tavLst>
                                        <p:tav tm="0">
                                          <p:val>
                                            <p:fltVal val="0"/>
                                          </p:val>
                                        </p:tav>
                                        <p:tav tm="100000">
                                          <p:val>
                                            <p:strVal val="#ppt_w"/>
                                          </p:val>
                                        </p:tav>
                                      </p:tavLst>
                                    </p:anim>
                                    <p:anim calcmode="lin" valueType="num">
                                      <p:cBhvr>
                                        <p:cTn id="40" dur="1000" fill="hold"/>
                                        <p:tgtEl>
                                          <p:spTgt spid="1034"/>
                                        </p:tgtEl>
                                        <p:attrNameLst>
                                          <p:attrName>ppt_h</p:attrName>
                                        </p:attrNameLst>
                                      </p:cBhvr>
                                      <p:tavLst>
                                        <p:tav tm="0">
                                          <p:val>
                                            <p:fltVal val="0"/>
                                          </p:val>
                                        </p:tav>
                                        <p:tav tm="100000">
                                          <p:val>
                                            <p:strVal val="#ppt_h"/>
                                          </p:val>
                                        </p:tav>
                                      </p:tavLst>
                                    </p:anim>
                                    <p:anim calcmode="lin" valueType="num">
                                      <p:cBhvr>
                                        <p:cTn id="41" dur="1000" fill="hold"/>
                                        <p:tgtEl>
                                          <p:spTgt spid="1034"/>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03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EF2A557-6E7C-4D53-9C09-B9EAD7266474}"/>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grpSp>
        <p:nvGrpSpPr>
          <p:cNvPr id="31" name="Group 30">
            <a:extLst>
              <a:ext uri="{FF2B5EF4-FFF2-40B4-BE49-F238E27FC236}">
                <a16:creationId xmlns:a16="http://schemas.microsoft.com/office/drawing/2014/main" id="{41B85622-8017-4A35-BE39-E88CE913C60E}"/>
              </a:ext>
            </a:extLst>
          </p:cNvPr>
          <p:cNvGrpSpPr/>
          <p:nvPr/>
        </p:nvGrpSpPr>
        <p:grpSpPr>
          <a:xfrm rot="21279391">
            <a:off x="2203552" y="2125886"/>
            <a:ext cx="3014111" cy="1015663"/>
            <a:chOff x="5367666" y="4057184"/>
            <a:chExt cx="3014111" cy="1015663"/>
          </a:xfrm>
        </p:grpSpPr>
        <p:sp>
          <p:nvSpPr>
            <p:cNvPr id="40" name="TextBox 39">
              <a:extLst>
                <a:ext uri="{FF2B5EF4-FFF2-40B4-BE49-F238E27FC236}">
                  <a16:creationId xmlns:a16="http://schemas.microsoft.com/office/drawing/2014/main" id="{ADCFC59D-9EBA-434A-B9D8-244BF4445256}"/>
                </a:ext>
              </a:extLst>
            </p:cNvPr>
            <p:cNvSpPr txBox="1"/>
            <p:nvPr/>
          </p:nvSpPr>
          <p:spPr>
            <a:xfrm>
              <a:off x="5367666" y="4145915"/>
              <a:ext cx="3014111" cy="838200"/>
            </a:xfrm>
            <a:prstGeom prst="rect">
              <a:avLst/>
            </a:prstGeom>
            <a:solidFill>
              <a:schemeClr val="bg1"/>
            </a:solidFill>
            <a:ln w="76200">
              <a:solidFill>
                <a:srgbClr val="00B050"/>
              </a:solidFill>
            </a:ln>
          </p:spPr>
          <p:txBody>
            <a:bodyPr wrap="square" rtlCol="0">
              <a:spAutoFit/>
            </a:bodyPr>
            <a:lstStyle/>
            <a:p>
              <a:endParaRPr lang="en-GB" dirty="0"/>
            </a:p>
          </p:txBody>
        </p:sp>
        <p:sp>
          <p:nvSpPr>
            <p:cNvPr id="41" name="TextBox 40">
              <a:extLst>
                <a:ext uri="{FF2B5EF4-FFF2-40B4-BE49-F238E27FC236}">
                  <a16:creationId xmlns:a16="http://schemas.microsoft.com/office/drawing/2014/main" id="{9B37FD2D-16D5-4A5E-BBE6-EE1ABD5DE0CD}"/>
                </a:ext>
              </a:extLst>
            </p:cNvPr>
            <p:cNvSpPr txBox="1"/>
            <p:nvPr/>
          </p:nvSpPr>
          <p:spPr>
            <a:xfrm>
              <a:off x="5479057" y="4057184"/>
              <a:ext cx="2791327" cy="1015663"/>
            </a:xfrm>
            <a:prstGeom prst="rect">
              <a:avLst/>
            </a:prstGeom>
            <a:noFill/>
          </p:spPr>
          <p:txBody>
            <a:bodyPr wrap="square" rtlCol="0">
              <a:spAutoFit/>
            </a:bodyPr>
            <a:lstStyle/>
            <a:p>
              <a:pPr algn="ctr"/>
              <a:r>
                <a:rPr lang="en-GB" sz="6000" dirty="0">
                  <a:solidFill>
                    <a:srgbClr val="00B050"/>
                  </a:solidFill>
                  <a:latin typeface="Forte" panose="03060902040502070203" pitchFamily="66" charset="0"/>
                </a:rPr>
                <a:t>TRUE?</a:t>
              </a:r>
            </a:p>
          </p:txBody>
        </p:sp>
      </p:grpSp>
      <p:grpSp>
        <p:nvGrpSpPr>
          <p:cNvPr id="42" name="Group 41">
            <a:extLst>
              <a:ext uri="{FF2B5EF4-FFF2-40B4-BE49-F238E27FC236}">
                <a16:creationId xmlns:a16="http://schemas.microsoft.com/office/drawing/2014/main" id="{9C181A6F-8659-4073-98BC-801E910CC61B}"/>
              </a:ext>
            </a:extLst>
          </p:cNvPr>
          <p:cNvGrpSpPr/>
          <p:nvPr/>
        </p:nvGrpSpPr>
        <p:grpSpPr>
          <a:xfrm rot="254616">
            <a:off x="3379281" y="3872676"/>
            <a:ext cx="4058999" cy="838200"/>
            <a:chOff x="5367666" y="4145915"/>
            <a:chExt cx="3014111" cy="838200"/>
          </a:xfrm>
        </p:grpSpPr>
        <p:sp>
          <p:nvSpPr>
            <p:cNvPr id="43" name="TextBox 42">
              <a:extLst>
                <a:ext uri="{FF2B5EF4-FFF2-40B4-BE49-F238E27FC236}">
                  <a16:creationId xmlns:a16="http://schemas.microsoft.com/office/drawing/2014/main" id="{D0E1A8BB-E5F1-4E1F-8716-D2F6A25DC732}"/>
                </a:ext>
              </a:extLst>
            </p:cNvPr>
            <p:cNvSpPr txBox="1"/>
            <p:nvPr/>
          </p:nvSpPr>
          <p:spPr>
            <a:xfrm>
              <a:off x="5367666" y="4145915"/>
              <a:ext cx="3014111" cy="838200"/>
            </a:xfrm>
            <a:prstGeom prst="rect">
              <a:avLst/>
            </a:prstGeom>
            <a:solidFill>
              <a:schemeClr val="bg1"/>
            </a:solidFill>
            <a:ln w="76200">
              <a:solidFill>
                <a:srgbClr val="FF0000"/>
              </a:solidFill>
            </a:ln>
          </p:spPr>
          <p:txBody>
            <a:bodyPr wrap="square" rtlCol="0">
              <a:spAutoFit/>
            </a:bodyPr>
            <a:lstStyle/>
            <a:p>
              <a:endParaRPr lang="en-GB" dirty="0"/>
            </a:p>
          </p:txBody>
        </p:sp>
        <p:sp>
          <p:nvSpPr>
            <p:cNvPr id="44" name="TextBox 43">
              <a:extLst>
                <a:ext uri="{FF2B5EF4-FFF2-40B4-BE49-F238E27FC236}">
                  <a16:creationId xmlns:a16="http://schemas.microsoft.com/office/drawing/2014/main" id="{A8553790-CF46-4C34-868C-DEEC53E68E0B}"/>
                </a:ext>
              </a:extLst>
            </p:cNvPr>
            <p:cNvSpPr txBox="1"/>
            <p:nvPr/>
          </p:nvSpPr>
          <p:spPr>
            <a:xfrm>
              <a:off x="5481962" y="4263793"/>
              <a:ext cx="2791327" cy="707886"/>
            </a:xfrm>
            <a:prstGeom prst="rect">
              <a:avLst/>
            </a:prstGeom>
            <a:noFill/>
          </p:spPr>
          <p:txBody>
            <a:bodyPr wrap="square" rtlCol="0">
              <a:spAutoFit/>
            </a:bodyPr>
            <a:lstStyle/>
            <a:p>
              <a:pPr algn="ctr"/>
              <a:r>
                <a:rPr lang="en-GB" sz="4000" dirty="0">
                  <a:solidFill>
                    <a:srgbClr val="FF0000"/>
                  </a:solidFill>
                  <a:latin typeface="Goudy Stout" panose="0202090407030B020401" pitchFamily="18" charset="0"/>
                </a:rPr>
                <a:t>False?</a:t>
              </a:r>
            </a:p>
          </p:txBody>
        </p:sp>
      </p:grpSp>
    </p:spTree>
    <p:extLst>
      <p:ext uri="{BB962C8B-B14F-4D97-AF65-F5344CB8AC3E}">
        <p14:creationId xmlns:p14="http://schemas.microsoft.com/office/powerpoint/2010/main" val="3104643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8AD98"/>
        </a:solidFill>
        <a:effectLst/>
      </p:bgPr>
    </p:bg>
    <p:spTree>
      <p:nvGrpSpPr>
        <p:cNvPr id="1" name=""/>
        <p:cNvGrpSpPr/>
        <p:nvPr/>
      </p:nvGrpSpPr>
      <p:grpSpPr>
        <a:xfrm>
          <a:off x="0" y="0"/>
          <a:ext cx="0" cy="0"/>
          <a:chOff x="0" y="0"/>
          <a:chExt cx="0" cy="0"/>
        </a:xfrm>
      </p:grpSpPr>
      <p:sp>
        <p:nvSpPr>
          <p:cNvPr id="30" name="Rounded Rectangle 29"/>
          <p:cNvSpPr/>
          <p:nvPr/>
        </p:nvSpPr>
        <p:spPr>
          <a:xfrm>
            <a:off x="1557888" y="2031112"/>
            <a:ext cx="3174533" cy="3683396"/>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750" b="1" dirty="0">
              <a:solidFill>
                <a:srgbClr val="D1232A"/>
              </a:solidFill>
              <a:latin typeface="Century Gothic" panose="020B0502020202020204" pitchFamily="34" charset="0"/>
            </a:endParaRPr>
          </a:p>
        </p:txBody>
      </p:sp>
      <p:pic>
        <p:nvPicPr>
          <p:cNvPr id="10" name="Picture 9" descr="A picture containing tree, flower, bird&#10;&#10;Description automatically generated">
            <a:extLst>
              <a:ext uri="{FF2B5EF4-FFF2-40B4-BE49-F238E27FC236}">
                <a16:creationId xmlns:a16="http://schemas.microsoft.com/office/drawing/2014/main" id="{4E40826F-A622-40F8-9C35-CE3D0B632921}"/>
              </a:ext>
            </a:extLst>
          </p:cNvPr>
          <p:cNvPicPr>
            <a:picLocks noChangeAspect="1"/>
          </p:cNvPicPr>
          <p:nvPr/>
        </p:nvPicPr>
        <p:blipFill rotWithShape="1">
          <a:blip r:embed="rId3">
            <a:extLst>
              <a:ext uri="{28A0092B-C50C-407E-A947-70E740481C1C}">
                <a14:useLocalDpi xmlns:a14="http://schemas.microsoft.com/office/drawing/2010/main" val="0"/>
              </a:ext>
            </a:extLst>
          </a:blip>
          <a:srcRect t="41837" b="36798"/>
          <a:stretch/>
        </p:blipFill>
        <p:spPr>
          <a:xfrm>
            <a:off x="149116" y="5970096"/>
            <a:ext cx="4051823" cy="865679"/>
          </a:xfrm>
          <a:prstGeom prst="rect">
            <a:avLst/>
          </a:prstGeom>
        </p:spPr>
      </p:pic>
      <p:pic>
        <p:nvPicPr>
          <p:cNvPr id="3074" name="Picture 2" descr="Red Apple Isolated Free Stock Photo - Public Domain Pictures">
            <a:extLst>
              <a:ext uri="{FF2B5EF4-FFF2-40B4-BE49-F238E27FC236}">
                <a16:creationId xmlns:a16="http://schemas.microsoft.com/office/drawing/2014/main" id="{B224604C-3AEB-49ED-A4F2-13751FB941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646" r="3519" b="5389"/>
          <a:stretch/>
        </p:blipFill>
        <p:spPr bwMode="auto">
          <a:xfrm>
            <a:off x="1861929" y="2441204"/>
            <a:ext cx="2710071" cy="288629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4CC31D1-41AA-4EE7-89B8-8D1AF757CC32}"/>
              </a:ext>
            </a:extLst>
          </p:cNvPr>
          <p:cNvSpPr txBox="1"/>
          <p:nvPr/>
        </p:nvSpPr>
        <p:spPr>
          <a:xfrm>
            <a:off x="-4817" y="535027"/>
            <a:ext cx="9474476" cy="923330"/>
          </a:xfrm>
          <a:prstGeom prst="rect">
            <a:avLst/>
          </a:prstGeom>
          <a:noFill/>
        </p:spPr>
        <p:txBody>
          <a:bodyPr wrap="square" rtlCol="0">
            <a:spAutoFit/>
          </a:bodyPr>
          <a:lstStyle/>
          <a:p>
            <a:pPr algn="ctr"/>
            <a:r>
              <a:rPr lang="en-GB" sz="54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Sugar is also found in…</a:t>
            </a:r>
          </a:p>
        </p:txBody>
      </p:sp>
      <p:sp>
        <p:nvSpPr>
          <p:cNvPr id="32" name="Rectangular Callout 31"/>
          <p:cNvSpPr/>
          <p:nvPr/>
        </p:nvSpPr>
        <p:spPr>
          <a:xfrm flipH="1">
            <a:off x="4200938" y="1649275"/>
            <a:ext cx="4622219" cy="1477329"/>
          </a:xfrm>
          <a:prstGeom prst="wedgeRectCallout">
            <a:avLst>
              <a:gd name="adj1" fmla="val 62026"/>
              <a:gd name="adj2" fmla="val 53281"/>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25" b="1" spc="-113" dirty="0">
                <a:solidFill>
                  <a:sysClr val="windowText" lastClr="000000"/>
                </a:solidFill>
                <a:latin typeface="Century Gothic" panose="020B0502020202020204" pitchFamily="34" charset="0"/>
              </a:rPr>
              <a:t>DID YOU KNOW?</a:t>
            </a:r>
          </a:p>
          <a:p>
            <a:pPr algn="ctr"/>
            <a:r>
              <a:rPr lang="en-GB" sz="2025" b="1" spc="-113" dirty="0">
                <a:solidFill>
                  <a:sysClr val="windowText" lastClr="000000"/>
                </a:solidFill>
                <a:latin typeface="Century Gothic" panose="020B0502020202020204" pitchFamily="34" charset="0"/>
              </a:rPr>
              <a:t>Natural sugars are found in fruit. We don’t need to worry about these types of sugars</a:t>
            </a:r>
          </a:p>
        </p:txBody>
      </p:sp>
      <p:grpSp>
        <p:nvGrpSpPr>
          <p:cNvPr id="12" name="Group 11">
            <a:extLst>
              <a:ext uri="{FF2B5EF4-FFF2-40B4-BE49-F238E27FC236}">
                <a16:creationId xmlns:a16="http://schemas.microsoft.com/office/drawing/2014/main" id="{4537ED78-B6BF-4F27-9772-BA4F6BFAA588}"/>
              </a:ext>
            </a:extLst>
          </p:cNvPr>
          <p:cNvGrpSpPr/>
          <p:nvPr/>
        </p:nvGrpSpPr>
        <p:grpSpPr>
          <a:xfrm rot="21279391">
            <a:off x="4983032" y="3509914"/>
            <a:ext cx="3014111" cy="838200"/>
            <a:chOff x="5367666" y="4145915"/>
            <a:chExt cx="3014111" cy="838200"/>
          </a:xfrm>
        </p:grpSpPr>
        <p:sp>
          <p:nvSpPr>
            <p:cNvPr id="13" name="TextBox 12">
              <a:extLst>
                <a:ext uri="{FF2B5EF4-FFF2-40B4-BE49-F238E27FC236}">
                  <a16:creationId xmlns:a16="http://schemas.microsoft.com/office/drawing/2014/main" id="{A6B872E7-C091-49A5-9928-8353F346A4AD}"/>
                </a:ext>
              </a:extLst>
            </p:cNvPr>
            <p:cNvSpPr txBox="1"/>
            <p:nvPr/>
          </p:nvSpPr>
          <p:spPr>
            <a:xfrm>
              <a:off x="5367666" y="4145915"/>
              <a:ext cx="3014111" cy="838200"/>
            </a:xfrm>
            <a:prstGeom prst="rect">
              <a:avLst/>
            </a:prstGeom>
            <a:solidFill>
              <a:schemeClr val="bg1"/>
            </a:solidFill>
            <a:ln w="76200">
              <a:solidFill>
                <a:srgbClr val="00B050"/>
              </a:solidFill>
            </a:ln>
          </p:spPr>
          <p:txBody>
            <a:bodyPr wrap="square" rtlCol="0">
              <a:spAutoFit/>
            </a:bodyPr>
            <a:lstStyle/>
            <a:p>
              <a:endParaRPr lang="en-GB" dirty="0"/>
            </a:p>
          </p:txBody>
        </p:sp>
        <p:sp>
          <p:nvSpPr>
            <p:cNvPr id="14" name="TextBox 13">
              <a:extLst>
                <a:ext uri="{FF2B5EF4-FFF2-40B4-BE49-F238E27FC236}">
                  <a16:creationId xmlns:a16="http://schemas.microsoft.com/office/drawing/2014/main" id="{9E464CE0-4EA8-4CDF-8D43-4462C5C12330}"/>
                </a:ext>
              </a:extLst>
            </p:cNvPr>
            <p:cNvSpPr txBox="1"/>
            <p:nvPr/>
          </p:nvSpPr>
          <p:spPr>
            <a:xfrm>
              <a:off x="5479057" y="4180294"/>
              <a:ext cx="2791327" cy="769441"/>
            </a:xfrm>
            <a:prstGeom prst="rect">
              <a:avLst/>
            </a:prstGeom>
            <a:noFill/>
          </p:spPr>
          <p:txBody>
            <a:bodyPr wrap="square" rtlCol="0">
              <a:spAutoFit/>
            </a:bodyPr>
            <a:lstStyle/>
            <a:p>
              <a:pPr algn="ctr"/>
              <a:r>
                <a:rPr lang="en-GB" sz="4400" dirty="0">
                  <a:solidFill>
                    <a:srgbClr val="00B050"/>
                  </a:solidFill>
                  <a:latin typeface="Forte" panose="03060902040502070203" pitchFamily="66" charset="0"/>
                </a:rPr>
                <a:t>TRUE?</a:t>
              </a:r>
            </a:p>
          </p:txBody>
        </p:sp>
      </p:grpSp>
      <p:grpSp>
        <p:nvGrpSpPr>
          <p:cNvPr id="15" name="Group 14">
            <a:extLst>
              <a:ext uri="{FF2B5EF4-FFF2-40B4-BE49-F238E27FC236}">
                <a16:creationId xmlns:a16="http://schemas.microsoft.com/office/drawing/2014/main" id="{AF742B7B-05E4-4BDA-8CE4-48AB0602149F}"/>
              </a:ext>
            </a:extLst>
          </p:cNvPr>
          <p:cNvGrpSpPr/>
          <p:nvPr/>
        </p:nvGrpSpPr>
        <p:grpSpPr>
          <a:xfrm rot="254616">
            <a:off x="5548309" y="4869835"/>
            <a:ext cx="3014111" cy="838200"/>
            <a:chOff x="5367666" y="4145915"/>
            <a:chExt cx="3014111" cy="838200"/>
          </a:xfrm>
        </p:grpSpPr>
        <p:sp>
          <p:nvSpPr>
            <p:cNvPr id="16" name="TextBox 15">
              <a:extLst>
                <a:ext uri="{FF2B5EF4-FFF2-40B4-BE49-F238E27FC236}">
                  <a16:creationId xmlns:a16="http://schemas.microsoft.com/office/drawing/2014/main" id="{F20823DC-92CB-4ABC-9187-90F324253478}"/>
                </a:ext>
              </a:extLst>
            </p:cNvPr>
            <p:cNvSpPr txBox="1"/>
            <p:nvPr/>
          </p:nvSpPr>
          <p:spPr>
            <a:xfrm>
              <a:off x="5367666" y="4145915"/>
              <a:ext cx="3014111" cy="838200"/>
            </a:xfrm>
            <a:prstGeom prst="rect">
              <a:avLst/>
            </a:prstGeom>
            <a:solidFill>
              <a:schemeClr val="bg1"/>
            </a:solidFill>
            <a:ln w="76200">
              <a:solidFill>
                <a:srgbClr val="FF0000"/>
              </a:solidFill>
            </a:ln>
          </p:spPr>
          <p:txBody>
            <a:bodyPr wrap="square" rtlCol="0">
              <a:spAutoFit/>
            </a:bodyPr>
            <a:lstStyle/>
            <a:p>
              <a:endParaRPr lang="en-GB" dirty="0"/>
            </a:p>
          </p:txBody>
        </p:sp>
        <p:sp>
          <p:nvSpPr>
            <p:cNvPr id="17" name="TextBox 16">
              <a:extLst>
                <a:ext uri="{FF2B5EF4-FFF2-40B4-BE49-F238E27FC236}">
                  <a16:creationId xmlns:a16="http://schemas.microsoft.com/office/drawing/2014/main" id="{B2D77505-BFA5-4B93-9BB1-68B5E87D0892}"/>
                </a:ext>
              </a:extLst>
            </p:cNvPr>
            <p:cNvSpPr txBox="1"/>
            <p:nvPr/>
          </p:nvSpPr>
          <p:spPr>
            <a:xfrm>
              <a:off x="5479057" y="4272627"/>
              <a:ext cx="2791327" cy="584775"/>
            </a:xfrm>
            <a:prstGeom prst="rect">
              <a:avLst/>
            </a:prstGeom>
            <a:noFill/>
          </p:spPr>
          <p:txBody>
            <a:bodyPr wrap="square" rtlCol="0">
              <a:spAutoFit/>
            </a:bodyPr>
            <a:lstStyle/>
            <a:p>
              <a:pPr algn="ctr"/>
              <a:r>
                <a:rPr lang="en-GB" sz="3200" dirty="0">
                  <a:solidFill>
                    <a:srgbClr val="FF0000"/>
                  </a:solidFill>
                  <a:latin typeface="Goudy Stout" panose="0202090407030B020401" pitchFamily="18" charset="0"/>
                </a:rPr>
                <a:t>FALSE?</a:t>
              </a:r>
            </a:p>
          </p:txBody>
        </p:sp>
      </p:grpSp>
    </p:spTree>
    <p:extLst>
      <p:ext uri="{BB962C8B-B14F-4D97-AF65-F5344CB8AC3E}">
        <p14:creationId xmlns:p14="http://schemas.microsoft.com/office/powerpoint/2010/main" val="7938677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8AD98"/>
        </a:solidFill>
        <a:effectLst/>
      </p:bgPr>
    </p:bg>
    <p:spTree>
      <p:nvGrpSpPr>
        <p:cNvPr id="1" name=""/>
        <p:cNvGrpSpPr/>
        <p:nvPr/>
      </p:nvGrpSpPr>
      <p:grpSpPr>
        <a:xfrm>
          <a:off x="0" y="0"/>
          <a:ext cx="0" cy="0"/>
          <a:chOff x="0" y="0"/>
          <a:chExt cx="0" cy="0"/>
        </a:xfrm>
      </p:grpSpPr>
      <p:sp>
        <p:nvSpPr>
          <p:cNvPr id="30" name="Rounded Rectangle 29"/>
          <p:cNvSpPr/>
          <p:nvPr/>
        </p:nvSpPr>
        <p:spPr>
          <a:xfrm>
            <a:off x="1557888" y="2031112"/>
            <a:ext cx="3174533" cy="378729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defTabSz="914400" rtl="0" eaLnBrk="1" latinLnBrk="0" hangingPunct="1"/>
            <a:endParaRPr lang="en-GB" sz="3750" b="1" dirty="0">
              <a:solidFill>
                <a:srgbClr val="D1232A"/>
              </a:solidFill>
              <a:latin typeface="Century Gothic" panose="020B0502020202020204" pitchFamily="34" charset="0"/>
            </a:endParaRPr>
          </a:p>
        </p:txBody>
      </p:sp>
      <p:pic>
        <p:nvPicPr>
          <p:cNvPr id="10" name="Picture 9" descr="A picture containing tree, flower, bird&#10;&#10;Description automatically generated">
            <a:extLst>
              <a:ext uri="{FF2B5EF4-FFF2-40B4-BE49-F238E27FC236}">
                <a16:creationId xmlns:a16="http://schemas.microsoft.com/office/drawing/2014/main" id="{4E40826F-A622-40F8-9C35-CE3D0B632921}"/>
              </a:ext>
            </a:extLst>
          </p:cNvPr>
          <p:cNvPicPr>
            <a:picLocks noChangeAspect="1"/>
          </p:cNvPicPr>
          <p:nvPr/>
        </p:nvPicPr>
        <p:blipFill rotWithShape="1">
          <a:blip r:embed="rId3">
            <a:extLst>
              <a:ext uri="{28A0092B-C50C-407E-A947-70E740481C1C}">
                <a14:useLocalDpi xmlns:a14="http://schemas.microsoft.com/office/drawing/2010/main" val="0"/>
              </a:ext>
            </a:extLst>
          </a:blip>
          <a:srcRect t="41837" b="36798"/>
          <a:stretch/>
        </p:blipFill>
        <p:spPr>
          <a:xfrm>
            <a:off x="149116" y="5970096"/>
            <a:ext cx="4051823" cy="865679"/>
          </a:xfrm>
          <a:prstGeom prst="rect">
            <a:avLst/>
          </a:prstGeom>
        </p:spPr>
      </p:pic>
      <p:grpSp>
        <p:nvGrpSpPr>
          <p:cNvPr id="12" name="Group 11">
            <a:extLst>
              <a:ext uri="{FF2B5EF4-FFF2-40B4-BE49-F238E27FC236}">
                <a16:creationId xmlns:a16="http://schemas.microsoft.com/office/drawing/2014/main" id="{4537ED78-B6BF-4F27-9772-BA4F6BFAA588}"/>
              </a:ext>
            </a:extLst>
          </p:cNvPr>
          <p:cNvGrpSpPr/>
          <p:nvPr/>
        </p:nvGrpSpPr>
        <p:grpSpPr>
          <a:xfrm rot="21279391">
            <a:off x="4983032" y="3509914"/>
            <a:ext cx="3014111" cy="838200"/>
            <a:chOff x="5367666" y="4145915"/>
            <a:chExt cx="3014111" cy="838200"/>
          </a:xfrm>
        </p:grpSpPr>
        <p:sp>
          <p:nvSpPr>
            <p:cNvPr id="13" name="TextBox 12">
              <a:extLst>
                <a:ext uri="{FF2B5EF4-FFF2-40B4-BE49-F238E27FC236}">
                  <a16:creationId xmlns:a16="http://schemas.microsoft.com/office/drawing/2014/main" id="{A6B872E7-C091-49A5-9928-8353F346A4AD}"/>
                </a:ext>
              </a:extLst>
            </p:cNvPr>
            <p:cNvSpPr txBox="1"/>
            <p:nvPr/>
          </p:nvSpPr>
          <p:spPr>
            <a:xfrm>
              <a:off x="5367666" y="4145915"/>
              <a:ext cx="3014111" cy="838200"/>
            </a:xfrm>
            <a:prstGeom prst="rect">
              <a:avLst/>
            </a:prstGeom>
            <a:solidFill>
              <a:schemeClr val="bg1"/>
            </a:solidFill>
            <a:ln w="76200">
              <a:solidFill>
                <a:srgbClr val="00B050"/>
              </a:solidFill>
            </a:ln>
          </p:spPr>
          <p:txBody>
            <a:bodyPr wrap="square" rtlCol="0">
              <a:spAutoFit/>
            </a:bodyPr>
            <a:lstStyle/>
            <a:p>
              <a:endParaRPr lang="en-GB" dirty="0"/>
            </a:p>
          </p:txBody>
        </p:sp>
        <p:sp>
          <p:nvSpPr>
            <p:cNvPr id="14" name="TextBox 13">
              <a:extLst>
                <a:ext uri="{FF2B5EF4-FFF2-40B4-BE49-F238E27FC236}">
                  <a16:creationId xmlns:a16="http://schemas.microsoft.com/office/drawing/2014/main" id="{9E464CE0-4EA8-4CDF-8D43-4462C5C12330}"/>
                </a:ext>
              </a:extLst>
            </p:cNvPr>
            <p:cNvSpPr txBox="1"/>
            <p:nvPr/>
          </p:nvSpPr>
          <p:spPr>
            <a:xfrm>
              <a:off x="5479057" y="4180294"/>
              <a:ext cx="2791327" cy="769441"/>
            </a:xfrm>
            <a:prstGeom prst="rect">
              <a:avLst/>
            </a:prstGeom>
            <a:noFill/>
          </p:spPr>
          <p:txBody>
            <a:bodyPr wrap="square" rtlCol="0">
              <a:spAutoFit/>
            </a:bodyPr>
            <a:lstStyle/>
            <a:p>
              <a:pPr algn="ctr"/>
              <a:r>
                <a:rPr lang="en-GB" sz="4400" dirty="0">
                  <a:solidFill>
                    <a:srgbClr val="00B050"/>
                  </a:solidFill>
                  <a:latin typeface="Forte" panose="03060902040502070203" pitchFamily="66" charset="0"/>
                </a:rPr>
                <a:t>TRUE?</a:t>
              </a:r>
            </a:p>
          </p:txBody>
        </p:sp>
      </p:grpSp>
      <p:grpSp>
        <p:nvGrpSpPr>
          <p:cNvPr id="15" name="Group 14">
            <a:extLst>
              <a:ext uri="{FF2B5EF4-FFF2-40B4-BE49-F238E27FC236}">
                <a16:creationId xmlns:a16="http://schemas.microsoft.com/office/drawing/2014/main" id="{AF742B7B-05E4-4BDA-8CE4-48AB0602149F}"/>
              </a:ext>
            </a:extLst>
          </p:cNvPr>
          <p:cNvGrpSpPr/>
          <p:nvPr/>
        </p:nvGrpSpPr>
        <p:grpSpPr>
          <a:xfrm rot="254616">
            <a:off x="5548309" y="4869835"/>
            <a:ext cx="3014111" cy="838200"/>
            <a:chOff x="5367666" y="4145915"/>
            <a:chExt cx="3014111" cy="838200"/>
          </a:xfrm>
        </p:grpSpPr>
        <p:sp>
          <p:nvSpPr>
            <p:cNvPr id="16" name="TextBox 15">
              <a:extLst>
                <a:ext uri="{FF2B5EF4-FFF2-40B4-BE49-F238E27FC236}">
                  <a16:creationId xmlns:a16="http://schemas.microsoft.com/office/drawing/2014/main" id="{F20823DC-92CB-4ABC-9187-90F324253478}"/>
                </a:ext>
              </a:extLst>
            </p:cNvPr>
            <p:cNvSpPr txBox="1"/>
            <p:nvPr/>
          </p:nvSpPr>
          <p:spPr>
            <a:xfrm>
              <a:off x="5367666" y="4145915"/>
              <a:ext cx="3014111" cy="838200"/>
            </a:xfrm>
            <a:prstGeom prst="rect">
              <a:avLst/>
            </a:prstGeom>
            <a:solidFill>
              <a:schemeClr val="bg1"/>
            </a:solidFill>
            <a:ln w="76200">
              <a:solidFill>
                <a:srgbClr val="FF0000"/>
              </a:solidFill>
            </a:ln>
          </p:spPr>
          <p:txBody>
            <a:bodyPr wrap="square" rtlCol="0">
              <a:spAutoFit/>
            </a:bodyPr>
            <a:lstStyle/>
            <a:p>
              <a:endParaRPr lang="en-GB" dirty="0"/>
            </a:p>
          </p:txBody>
        </p:sp>
        <p:sp>
          <p:nvSpPr>
            <p:cNvPr id="17" name="TextBox 16">
              <a:extLst>
                <a:ext uri="{FF2B5EF4-FFF2-40B4-BE49-F238E27FC236}">
                  <a16:creationId xmlns:a16="http://schemas.microsoft.com/office/drawing/2014/main" id="{B2D77505-BFA5-4B93-9BB1-68B5E87D0892}"/>
                </a:ext>
              </a:extLst>
            </p:cNvPr>
            <p:cNvSpPr txBox="1"/>
            <p:nvPr/>
          </p:nvSpPr>
          <p:spPr>
            <a:xfrm>
              <a:off x="5479057" y="4272627"/>
              <a:ext cx="2791327" cy="584775"/>
            </a:xfrm>
            <a:prstGeom prst="rect">
              <a:avLst/>
            </a:prstGeom>
            <a:noFill/>
          </p:spPr>
          <p:txBody>
            <a:bodyPr wrap="square" rtlCol="0">
              <a:spAutoFit/>
            </a:bodyPr>
            <a:lstStyle/>
            <a:p>
              <a:pPr algn="ctr"/>
              <a:r>
                <a:rPr lang="en-GB" sz="3200" dirty="0">
                  <a:solidFill>
                    <a:srgbClr val="FF0000"/>
                  </a:solidFill>
                  <a:latin typeface="Goudy Stout" panose="0202090407030B020401" pitchFamily="18" charset="0"/>
                </a:rPr>
                <a:t>FALSE?</a:t>
              </a:r>
            </a:p>
          </p:txBody>
        </p:sp>
      </p:grpSp>
      <p:sp>
        <p:nvSpPr>
          <p:cNvPr id="32" name="Rectangular Callout 31"/>
          <p:cNvSpPr/>
          <p:nvPr/>
        </p:nvSpPr>
        <p:spPr>
          <a:xfrm flipH="1">
            <a:off x="4200936" y="1458357"/>
            <a:ext cx="4622219" cy="1723792"/>
          </a:xfrm>
          <a:prstGeom prst="wedgeRectCallout">
            <a:avLst>
              <a:gd name="adj1" fmla="val 62026"/>
              <a:gd name="adj2" fmla="val 53281"/>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25" b="1" spc="-113" dirty="0">
                <a:solidFill>
                  <a:sysClr val="windowText" lastClr="000000"/>
                </a:solidFill>
                <a:latin typeface="Century Gothic" panose="020B0502020202020204" pitchFamily="34" charset="0"/>
              </a:rPr>
              <a:t>DID YOU KNOW?</a:t>
            </a:r>
          </a:p>
          <a:p>
            <a:pPr algn="ctr"/>
            <a:r>
              <a:rPr lang="en-GB" sz="2025" b="1" spc="-113" dirty="0">
                <a:solidFill>
                  <a:sysClr val="windowText" lastClr="000000"/>
                </a:solidFill>
                <a:latin typeface="Century Gothic" panose="020B0502020202020204" pitchFamily="34" charset="0"/>
              </a:rPr>
              <a:t>Chocolate bars are very high in sugar – this Cadbury dairy milk bar contains 25g of sugar!</a:t>
            </a:r>
          </a:p>
        </p:txBody>
      </p:sp>
      <p:pic>
        <p:nvPicPr>
          <p:cNvPr id="1026" name="Picture 2" descr="Cadbury Dairy Milk Cadbury Dairy Milk | Cadbury.co.uk">
            <a:extLst>
              <a:ext uri="{FF2B5EF4-FFF2-40B4-BE49-F238E27FC236}">
                <a16:creationId xmlns:a16="http://schemas.microsoft.com/office/drawing/2014/main" id="{8ABE575A-34F6-4416-AC53-5807A2DD32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468810">
            <a:off x="1436046" y="3131926"/>
            <a:ext cx="3236049" cy="15856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233FFD0-BEA5-4BFF-8AC3-B3CE5CDB7AB7}"/>
              </a:ext>
            </a:extLst>
          </p:cNvPr>
          <p:cNvSpPr txBox="1"/>
          <p:nvPr/>
        </p:nvSpPr>
        <p:spPr>
          <a:xfrm>
            <a:off x="-4817" y="535027"/>
            <a:ext cx="9474476" cy="923330"/>
          </a:xfrm>
          <a:prstGeom prst="rect">
            <a:avLst/>
          </a:prstGeom>
          <a:noFill/>
        </p:spPr>
        <p:txBody>
          <a:bodyPr wrap="square" rtlCol="0">
            <a:spAutoFit/>
          </a:bodyPr>
          <a:lstStyle/>
          <a:p>
            <a:pPr algn="ctr"/>
            <a:r>
              <a:rPr lang="en-GB" sz="54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Sugar is also found in…</a:t>
            </a:r>
          </a:p>
        </p:txBody>
      </p:sp>
    </p:spTree>
    <p:extLst>
      <p:ext uri="{BB962C8B-B14F-4D97-AF65-F5344CB8AC3E}">
        <p14:creationId xmlns:p14="http://schemas.microsoft.com/office/powerpoint/2010/main" val="10369934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mph" presetSubtype="0" fill="hold" nodeType="clickEffect">
                                  <p:stCondLst>
                                    <p:cond delay="0"/>
                                  </p:stCondLst>
                                  <p:childTnLst>
                                    <p:animEffect transition="out" filter="fade">
                                      <p:cBhvr>
                                        <p:cTn id="12" dur="500" tmFilter="0, 0; .2, .5; .8, .5; 1, 0"/>
                                        <p:tgtEl>
                                          <p:spTgt spid="12"/>
                                        </p:tgtEl>
                                      </p:cBhvr>
                                    </p:animEffect>
                                    <p:animScale>
                                      <p:cBhvr>
                                        <p:cTn id="13"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8AD98"/>
        </a:solidFill>
        <a:effectLst/>
      </p:bgPr>
    </p:bg>
    <p:spTree>
      <p:nvGrpSpPr>
        <p:cNvPr id="1" name=""/>
        <p:cNvGrpSpPr/>
        <p:nvPr/>
      </p:nvGrpSpPr>
      <p:grpSpPr>
        <a:xfrm>
          <a:off x="0" y="0"/>
          <a:ext cx="0" cy="0"/>
          <a:chOff x="0" y="0"/>
          <a:chExt cx="0" cy="0"/>
        </a:xfrm>
      </p:grpSpPr>
      <p:sp>
        <p:nvSpPr>
          <p:cNvPr id="30" name="Rounded Rectangle 29"/>
          <p:cNvSpPr/>
          <p:nvPr/>
        </p:nvSpPr>
        <p:spPr>
          <a:xfrm>
            <a:off x="1557888" y="2031112"/>
            <a:ext cx="3174533" cy="378729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750" b="1" dirty="0">
              <a:solidFill>
                <a:srgbClr val="D1232A"/>
              </a:solidFill>
              <a:latin typeface="Century Gothic" panose="020B0502020202020204" pitchFamily="34" charset="0"/>
            </a:endParaRPr>
          </a:p>
        </p:txBody>
      </p:sp>
      <p:pic>
        <p:nvPicPr>
          <p:cNvPr id="10" name="Picture 9" descr="A picture containing tree, flower, bird&#10;&#10;Description automatically generated">
            <a:extLst>
              <a:ext uri="{FF2B5EF4-FFF2-40B4-BE49-F238E27FC236}">
                <a16:creationId xmlns:a16="http://schemas.microsoft.com/office/drawing/2014/main" id="{4E40826F-A622-40F8-9C35-CE3D0B632921}"/>
              </a:ext>
            </a:extLst>
          </p:cNvPr>
          <p:cNvPicPr>
            <a:picLocks noChangeAspect="1"/>
          </p:cNvPicPr>
          <p:nvPr/>
        </p:nvPicPr>
        <p:blipFill rotWithShape="1">
          <a:blip r:embed="rId3">
            <a:extLst>
              <a:ext uri="{28A0092B-C50C-407E-A947-70E740481C1C}">
                <a14:useLocalDpi xmlns:a14="http://schemas.microsoft.com/office/drawing/2010/main" val="0"/>
              </a:ext>
            </a:extLst>
          </a:blip>
          <a:srcRect t="41837" b="36798"/>
          <a:stretch/>
        </p:blipFill>
        <p:spPr>
          <a:xfrm>
            <a:off x="149116" y="5970096"/>
            <a:ext cx="4051823" cy="865679"/>
          </a:xfrm>
          <a:prstGeom prst="rect">
            <a:avLst/>
          </a:prstGeom>
        </p:spPr>
      </p:pic>
      <p:sp>
        <p:nvSpPr>
          <p:cNvPr id="11" name="TextBox 10">
            <a:extLst>
              <a:ext uri="{FF2B5EF4-FFF2-40B4-BE49-F238E27FC236}">
                <a16:creationId xmlns:a16="http://schemas.microsoft.com/office/drawing/2014/main" id="{D4CC31D1-41AA-4EE7-89B8-8D1AF757CC32}"/>
              </a:ext>
            </a:extLst>
          </p:cNvPr>
          <p:cNvSpPr txBox="1"/>
          <p:nvPr/>
        </p:nvSpPr>
        <p:spPr>
          <a:xfrm>
            <a:off x="-4817" y="535027"/>
            <a:ext cx="9474476" cy="923330"/>
          </a:xfrm>
          <a:prstGeom prst="rect">
            <a:avLst/>
          </a:prstGeom>
          <a:noFill/>
        </p:spPr>
        <p:txBody>
          <a:bodyPr wrap="square" rtlCol="0">
            <a:spAutoFit/>
          </a:bodyPr>
          <a:lstStyle/>
          <a:p>
            <a:pPr algn="ctr"/>
            <a:r>
              <a:rPr lang="en-GB" sz="54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Sugar is also found in…</a:t>
            </a:r>
          </a:p>
        </p:txBody>
      </p:sp>
      <p:pic>
        <p:nvPicPr>
          <p:cNvPr id="5124" name="Picture 4" descr="Heinz Tomato Ketchup 460g - Asian Online Superstore UK">
            <a:extLst>
              <a:ext uri="{FF2B5EF4-FFF2-40B4-BE49-F238E27FC236}">
                <a16:creationId xmlns:a16="http://schemas.microsoft.com/office/drawing/2014/main" id="{02FCB020-4AAC-475E-9B6F-861CCE681A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527" r="14895"/>
          <a:stretch/>
        </p:blipFill>
        <p:spPr bwMode="auto">
          <a:xfrm>
            <a:off x="1969590" y="2197112"/>
            <a:ext cx="2231348" cy="3455292"/>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4537ED78-B6BF-4F27-9772-BA4F6BFAA588}"/>
              </a:ext>
            </a:extLst>
          </p:cNvPr>
          <p:cNvGrpSpPr/>
          <p:nvPr/>
        </p:nvGrpSpPr>
        <p:grpSpPr>
          <a:xfrm rot="21279391">
            <a:off x="4983032" y="3509914"/>
            <a:ext cx="3014111" cy="838200"/>
            <a:chOff x="5367666" y="4145915"/>
            <a:chExt cx="3014111" cy="838200"/>
          </a:xfrm>
        </p:grpSpPr>
        <p:sp>
          <p:nvSpPr>
            <p:cNvPr id="13" name="TextBox 12">
              <a:extLst>
                <a:ext uri="{FF2B5EF4-FFF2-40B4-BE49-F238E27FC236}">
                  <a16:creationId xmlns:a16="http://schemas.microsoft.com/office/drawing/2014/main" id="{A6B872E7-C091-49A5-9928-8353F346A4AD}"/>
                </a:ext>
              </a:extLst>
            </p:cNvPr>
            <p:cNvSpPr txBox="1"/>
            <p:nvPr/>
          </p:nvSpPr>
          <p:spPr>
            <a:xfrm>
              <a:off x="5367666" y="4145915"/>
              <a:ext cx="3014111" cy="838200"/>
            </a:xfrm>
            <a:prstGeom prst="rect">
              <a:avLst/>
            </a:prstGeom>
            <a:solidFill>
              <a:schemeClr val="bg1"/>
            </a:solidFill>
            <a:ln w="76200">
              <a:solidFill>
                <a:srgbClr val="00B050"/>
              </a:solidFill>
            </a:ln>
          </p:spPr>
          <p:txBody>
            <a:bodyPr wrap="square" rtlCol="0">
              <a:spAutoFit/>
            </a:bodyPr>
            <a:lstStyle/>
            <a:p>
              <a:endParaRPr lang="en-GB" dirty="0"/>
            </a:p>
          </p:txBody>
        </p:sp>
        <p:sp>
          <p:nvSpPr>
            <p:cNvPr id="14" name="TextBox 13">
              <a:extLst>
                <a:ext uri="{FF2B5EF4-FFF2-40B4-BE49-F238E27FC236}">
                  <a16:creationId xmlns:a16="http://schemas.microsoft.com/office/drawing/2014/main" id="{9E464CE0-4EA8-4CDF-8D43-4462C5C12330}"/>
                </a:ext>
              </a:extLst>
            </p:cNvPr>
            <p:cNvSpPr txBox="1"/>
            <p:nvPr/>
          </p:nvSpPr>
          <p:spPr>
            <a:xfrm>
              <a:off x="5479057" y="4180294"/>
              <a:ext cx="2791327" cy="769441"/>
            </a:xfrm>
            <a:prstGeom prst="rect">
              <a:avLst/>
            </a:prstGeom>
            <a:noFill/>
          </p:spPr>
          <p:txBody>
            <a:bodyPr wrap="square" rtlCol="0">
              <a:spAutoFit/>
            </a:bodyPr>
            <a:lstStyle/>
            <a:p>
              <a:pPr algn="ctr"/>
              <a:r>
                <a:rPr lang="en-GB" sz="4400" dirty="0">
                  <a:solidFill>
                    <a:srgbClr val="00B050"/>
                  </a:solidFill>
                  <a:latin typeface="Forte" panose="03060902040502070203" pitchFamily="66" charset="0"/>
                </a:rPr>
                <a:t>TRUE?</a:t>
              </a:r>
            </a:p>
          </p:txBody>
        </p:sp>
      </p:grpSp>
      <p:grpSp>
        <p:nvGrpSpPr>
          <p:cNvPr id="15" name="Group 14">
            <a:extLst>
              <a:ext uri="{FF2B5EF4-FFF2-40B4-BE49-F238E27FC236}">
                <a16:creationId xmlns:a16="http://schemas.microsoft.com/office/drawing/2014/main" id="{AF742B7B-05E4-4BDA-8CE4-48AB0602149F}"/>
              </a:ext>
            </a:extLst>
          </p:cNvPr>
          <p:cNvGrpSpPr/>
          <p:nvPr/>
        </p:nvGrpSpPr>
        <p:grpSpPr>
          <a:xfrm rot="254616">
            <a:off x="5548309" y="4869835"/>
            <a:ext cx="3014111" cy="838200"/>
            <a:chOff x="5367666" y="4145915"/>
            <a:chExt cx="3014111" cy="838200"/>
          </a:xfrm>
        </p:grpSpPr>
        <p:sp>
          <p:nvSpPr>
            <p:cNvPr id="16" name="TextBox 15">
              <a:extLst>
                <a:ext uri="{FF2B5EF4-FFF2-40B4-BE49-F238E27FC236}">
                  <a16:creationId xmlns:a16="http://schemas.microsoft.com/office/drawing/2014/main" id="{F20823DC-92CB-4ABC-9187-90F324253478}"/>
                </a:ext>
              </a:extLst>
            </p:cNvPr>
            <p:cNvSpPr txBox="1"/>
            <p:nvPr/>
          </p:nvSpPr>
          <p:spPr>
            <a:xfrm>
              <a:off x="5367666" y="4145915"/>
              <a:ext cx="3014111" cy="838200"/>
            </a:xfrm>
            <a:prstGeom prst="rect">
              <a:avLst/>
            </a:prstGeom>
            <a:solidFill>
              <a:schemeClr val="bg1"/>
            </a:solidFill>
            <a:ln w="76200">
              <a:solidFill>
                <a:srgbClr val="FF0000"/>
              </a:solidFill>
            </a:ln>
          </p:spPr>
          <p:txBody>
            <a:bodyPr wrap="square" rtlCol="0">
              <a:spAutoFit/>
            </a:bodyPr>
            <a:lstStyle/>
            <a:p>
              <a:endParaRPr lang="en-GB" dirty="0"/>
            </a:p>
          </p:txBody>
        </p:sp>
        <p:sp>
          <p:nvSpPr>
            <p:cNvPr id="17" name="TextBox 16">
              <a:extLst>
                <a:ext uri="{FF2B5EF4-FFF2-40B4-BE49-F238E27FC236}">
                  <a16:creationId xmlns:a16="http://schemas.microsoft.com/office/drawing/2014/main" id="{B2D77505-BFA5-4B93-9BB1-68B5E87D0892}"/>
                </a:ext>
              </a:extLst>
            </p:cNvPr>
            <p:cNvSpPr txBox="1"/>
            <p:nvPr/>
          </p:nvSpPr>
          <p:spPr>
            <a:xfrm>
              <a:off x="5479057" y="4272627"/>
              <a:ext cx="2791327" cy="584775"/>
            </a:xfrm>
            <a:prstGeom prst="rect">
              <a:avLst/>
            </a:prstGeom>
            <a:noFill/>
          </p:spPr>
          <p:txBody>
            <a:bodyPr wrap="square" rtlCol="0">
              <a:spAutoFit/>
            </a:bodyPr>
            <a:lstStyle/>
            <a:p>
              <a:pPr algn="ctr"/>
              <a:r>
                <a:rPr lang="en-GB" sz="3200" dirty="0">
                  <a:solidFill>
                    <a:srgbClr val="FF0000"/>
                  </a:solidFill>
                  <a:latin typeface="Goudy Stout" panose="0202090407030B020401" pitchFamily="18" charset="0"/>
                </a:rPr>
                <a:t>FALSE?</a:t>
              </a:r>
            </a:p>
          </p:txBody>
        </p:sp>
      </p:grpSp>
      <p:sp>
        <p:nvSpPr>
          <p:cNvPr id="32" name="Rectangular Callout 31"/>
          <p:cNvSpPr/>
          <p:nvPr/>
        </p:nvSpPr>
        <p:spPr>
          <a:xfrm flipH="1">
            <a:off x="4200938" y="1649275"/>
            <a:ext cx="4622219" cy="1477329"/>
          </a:xfrm>
          <a:prstGeom prst="wedgeRectCallout">
            <a:avLst>
              <a:gd name="adj1" fmla="val 62026"/>
              <a:gd name="adj2" fmla="val 53281"/>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25" b="1" spc="-113" dirty="0">
                <a:solidFill>
                  <a:sysClr val="windowText" lastClr="000000"/>
                </a:solidFill>
                <a:latin typeface="Century Gothic" panose="020B0502020202020204" pitchFamily="34" charset="0"/>
              </a:rPr>
              <a:t>DID YOU KNOW?</a:t>
            </a:r>
          </a:p>
          <a:p>
            <a:pPr algn="ctr"/>
            <a:r>
              <a:rPr lang="en-GB" sz="2025" b="1" spc="-113" dirty="0">
                <a:solidFill>
                  <a:sysClr val="windowText" lastClr="000000"/>
                </a:solidFill>
                <a:latin typeface="Century Gothic" panose="020B0502020202020204" pitchFamily="34" charset="0"/>
              </a:rPr>
              <a:t>Some of our favourite sauces and condiments can be high in sugar. </a:t>
            </a:r>
          </a:p>
        </p:txBody>
      </p:sp>
    </p:spTree>
    <p:extLst>
      <p:ext uri="{BB962C8B-B14F-4D97-AF65-F5344CB8AC3E}">
        <p14:creationId xmlns:p14="http://schemas.microsoft.com/office/powerpoint/2010/main" val="26942239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additive="base">
                                        <p:cTn id="7" dur="500" fill="hold"/>
                                        <p:tgtEl>
                                          <p:spTgt spid="5124"/>
                                        </p:tgtEl>
                                        <p:attrNameLst>
                                          <p:attrName>ppt_x</p:attrName>
                                        </p:attrNameLst>
                                      </p:cBhvr>
                                      <p:tavLst>
                                        <p:tav tm="0">
                                          <p:val>
                                            <p:strVal val="#ppt_x"/>
                                          </p:val>
                                        </p:tav>
                                        <p:tav tm="100000">
                                          <p:val>
                                            <p:strVal val="#ppt_x"/>
                                          </p:val>
                                        </p:tav>
                                      </p:tavLst>
                                    </p:anim>
                                    <p:anim calcmode="lin" valueType="num">
                                      <p:cBhvr additive="base">
                                        <p:cTn id="8"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8AD98"/>
        </a:solidFill>
        <a:effectLst/>
      </p:bgPr>
    </p:bg>
    <p:spTree>
      <p:nvGrpSpPr>
        <p:cNvPr id="1" name=""/>
        <p:cNvGrpSpPr/>
        <p:nvPr/>
      </p:nvGrpSpPr>
      <p:grpSpPr>
        <a:xfrm>
          <a:off x="0" y="0"/>
          <a:ext cx="0" cy="0"/>
          <a:chOff x="0" y="0"/>
          <a:chExt cx="0" cy="0"/>
        </a:xfrm>
      </p:grpSpPr>
      <p:sp>
        <p:nvSpPr>
          <p:cNvPr id="30" name="Rounded Rectangle 29"/>
          <p:cNvSpPr/>
          <p:nvPr/>
        </p:nvSpPr>
        <p:spPr>
          <a:xfrm>
            <a:off x="1557888" y="2031112"/>
            <a:ext cx="3174533" cy="378729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750" b="1" dirty="0">
              <a:solidFill>
                <a:srgbClr val="D1232A"/>
              </a:solidFill>
              <a:latin typeface="Century Gothic" panose="020B0502020202020204" pitchFamily="34" charset="0"/>
            </a:endParaRPr>
          </a:p>
        </p:txBody>
      </p:sp>
      <p:pic>
        <p:nvPicPr>
          <p:cNvPr id="10" name="Picture 9" descr="A picture containing tree, flower, bird&#10;&#10;Description automatically generated">
            <a:extLst>
              <a:ext uri="{FF2B5EF4-FFF2-40B4-BE49-F238E27FC236}">
                <a16:creationId xmlns:a16="http://schemas.microsoft.com/office/drawing/2014/main" id="{4E40826F-A622-40F8-9C35-CE3D0B632921}"/>
              </a:ext>
            </a:extLst>
          </p:cNvPr>
          <p:cNvPicPr>
            <a:picLocks noChangeAspect="1"/>
          </p:cNvPicPr>
          <p:nvPr/>
        </p:nvPicPr>
        <p:blipFill rotWithShape="1">
          <a:blip r:embed="rId3">
            <a:extLst>
              <a:ext uri="{28A0092B-C50C-407E-A947-70E740481C1C}">
                <a14:useLocalDpi xmlns:a14="http://schemas.microsoft.com/office/drawing/2010/main" val="0"/>
              </a:ext>
            </a:extLst>
          </a:blip>
          <a:srcRect t="41837" b="36798"/>
          <a:stretch/>
        </p:blipFill>
        <p:spPr>
          <a:xfrm>
            <a:off x="149116" y="5970096"/>
            <a:ext cx="4051823" cy="865679"/>
          </a:xfrm>
          <a:prstGeom prst="rect">
            <a:avLst/>
          </a:prstGeom>
        </p:spPr>
      </p:pic>
      <p:sp>
        <p:nvSpPr>
          <p:cNvPr id="11" name="TextBox 10">
            <a:extLst>
              <a:ext uri="{FF2B5EF4-FFF2-40B4-BE49-F238E27FC236}">
                <a16:creationId xmlns:a16="http://schemas.microsoft.com/office/drawing/2014/main" id="{D4CC31D1-41AA-4EE7-89B8-8D1AF757CC32}"/>
              </a:ext>
            </a:extLst>
          </p:cNvPr>
          <p:cNvSpPr txBox="1"/>
          <p:nvPr/>
        </p:nvSpPr>
        <p:spPr>
          <a:xfrm>
            <a:off x="-4817" y="535027"/>
            <a:ext cx="9474476" cy="923330"/>
          </a:xfrm>
          <a:prstGeom prst="rect">
            <a:avLst/>
          </a:prstGeom>
          <a:noFill/>
        </p:spPr>
        <p:txBody>
          <a:bodyPr wrap="square" rtlCol="0">
            <a:spAutoFit/>
          </a:bodyPr>
          <a:lstStyle/>
          <a:p>
            <a:pPr algn="ctr"/>
            <a:r>
              <a:rPr lang="en-GB" sz="54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Sugar is also found in…</a:t>
            </a:r>
          </a:p>
        </p:txBody>
      </p:sp>
      <p:grpSp>
        <p:nvGrpSpPr>
          <p:cNvPr id="12" name="Group 11">
            <a:extLst>
              <a:ext uri="{FF2B5EF4-FFF2-40B4-BE49-F238E27FC236}">
                <a16:creationId xmlns:a16="http://schemas.microsoft.com/office/drawing/2014/main" id="{4537ED78-B6BF-4F27-9772-BA4F6BFAA588}"/>
              </a:ext>
            </a:extLst>
          </p:cNvPr>
          <p:cNvGrpSpPr/>
          <p:nvPr/>
        </p:nvGrpSpPr>
        <p:grpSpPr>
          <a:xfrm rot="21279391">
            <a:off x="4983032" y="3509914"/>
            <a:ext cx="3014111" cy="838200"/>
            <a:chOff x="5367666" y="4145915"/>
            <a:chExt cx="3014111" cy="838200"/>
          </a:xfrm>
        </p:grpSpPr>
        <p:sp>
          <p:nvSpPr>
            <p:cNvPr id="13" name="TextBox 12">
              <a:extLst>
                <a:ext uri="{FF2B5EF4-FFF2-40B4-BE49-F238E27FC236}">
                  <a16:creationId xmlns:a16="http://schemas.microsoft.com/office/drawing/2014/main" id="{A6B872E7-C091-49A5-9928-8353F346A4AD}"/>
                </a:ext>
              </a:extLst>
            </p:cNvPr>
            <p:cNvSpPr txBox="1"/>
            <p:nvPr/>
          </p:nvSpPr>
          <p:spPr>
            <a:xfrm>
              <a:off x="5367666" y="4145915"/>
              <a:ext cx="3014111" cy="838200"/>
            </a:xfrm>
            <a:prstGeom prst="rect">
              <a:avLst/>
            </a:prstGeom>
            <a:solidFill>
              <a:schemeClr val="bg1"/>
            </a:solidFill>
            <a:ln w="76200">
              <a:solidFill>
                <a:srgbClr val="00B050"/>
              </a:solidFill>
            </a:ln>
          </p:spPr>
          <p:txBody>
            <a:bodyPr wrap="square" rtlCol="0">
              <a:spAutoFit/>
            </a:bodyPr>
            <a:lstStyle/>
            <a:p>
              <a:endParaRPr lang="en-GB" dirty="0"/>
            </a:p>
          </p:txBody>
        </p:sp>
        <p:sp>
          <p:nvSpPr>
            <p:cNvPr id="14" name="TextBox 13">
              <a:extLst>
                <a:ext uri="{FF2B5EF4-FFF2-40B4-BE49-F238E27FC236}">
                  <a16:creationId xmlns:a16="http://schemas.microsoft.com/office/drawing/2014/main" id="{9E464CE0-4EA8-4CDF-8D43-4462C5C12330}"/>
                </a:ext>
              </a:extLst>
            </p:cNvPr>
            <p:cNvSpPr txBox="1"/>
            <p:nvPr/>
          </p:nvSpPr>
          <p:spPr>
            <a:xfrm>
              <a:off x="5479057" y="4180294"/>
              <a:ext cx="2791327" cy="769441"/>
            </a:xfrm>
            <a:prstGeom prst="rect">
              <a:avLst/>
            </a:prstGeom>
            <a:noFill/>
          </p:spPr>
          <p:txBody>
            <a:bodyPr wrap="square" rtlCol="0">
              <a:spAutoFit/>
            </a:bodyPr>
            <a:lstStyle/>
            <a:p>
              <a:pPr algn="ctr"/>
              <a:r>
                <a:rPr lang="en-GB" sz="4400" dirty="0">
                  <a:solidFill>
                    <a:srgbClr val="00B050"/>
                  </a:solidFill>
                  <a:latin typeface="Forte" panose="03060902040502070203" pitchFamily="66" charset="0"/>
                </a:rPr>
                <a:t>TRUE?</a:t>
              </a:r>
            </a:p>
          </p:txBody>
        </p:sp>
      </p:grpSp>
      <p:grpSp>
        <p:nvGrpSpPr>
          <p:cNvPr id="15" name="Group 14">
            <a:extLst>
              <a:ext uri="{FF2B5EF4-FFF2-40B4-BE49-F238E27FC236}">
                <a16:creationId xmlns:a16="http://schemas.microsoft.com/office/drawing/2014/main" id="{AF742B7B-05E4-4BDA-8CE4-48AB0602149F}"/>
              </a:ext>
            </a:extLst>
          </p:cNvPr>
          <p:cNvGrpSpPr/>
          <p:nvPr/>
        </p:nvGrpSpPr>
        <p:grpSpPr>
          <a:xfrm rot="254616">
            <a:off x="5548309" y="4869835"/>
            <a:ext cx="3014111" cy="838200"/>
            <a:chOff x="5367666" y="4145915"/>
            <a:chExt cx="3014111" cy="838200"/>
          </a:xfrm>
        </p:grpSpPr>
        <p:sp>
          <p:nvSpPr>
            <p:cNvPr id="16" name="TextBox 15">
              <a:extLst>
                <a:ext uri="{FF2B5EF4-FFF2-40B4-BE49-F238E27FC236}">
                  <a16:creationId xmlns:a16="http://schemas.microsoft.com/office/drawing/2014/main" id="{F20823DC-92CB-4ABC-9187-90F324253478}"/>
                </a:ext>
              </a:extLst>
            </p:cNvPr>
            <p:cNvSpPr txBox="1"/>
            <p:nvPr/>
          </p:nvSpPr>
          <p:spPr>
            <a:xfrm>
              <a:off x="5367666" y="4145915"/>
              <a:ext cx="3014111" cy="838200"/>
            </a:xfrm>
            <a:prstGeom prst="rect">
              <a:avLst/>
            </a:prstGeom>
            <a:solidFill>
              <a:schemeClr val="bg1"/>
            </a:solidFill>
            <a:ln w="76200">
              <a:solidFill>
                <a:srgbClr val="FF0000"/>
              </a:solidFill>
            </a:ln>
          </p:spPr>
          <p:txBody>
            <a:bodyPr wrap="square" rtlCol="0">
              <a:spAutoFit/>
            </a:bodyPr>
            <a:lstStyle/>
            <a:p>
              <a:endParaRPr lang="en-GB" dirty="0"/>
            </a:p>
          </p:txBody>
        </p:sp>
        <p:sp>
          <p:nvSpPr>
            <p:cNvPr id="17" name="TextBox 16">
              <a:extLst>
                <a:ext uri="{FF2B5EF4-FFF2-40B4-BE49-F238E27FC236}">
                  <a16:creationId xmlns:a16="http://schemas.microsoft.com/office/drawing/2014/main" id="{B2D77505-BFA5-4B93-9BB1-68B5E87D0892}"/>
                </a:ext>
              </a:extLst>
            </p:cNvPr>
            <p:cNvSpPr txBox="1"/>
            <p:nvPr/>
          </p:nvSpPr>
          <p:spPr>
            <a:xfrm>
              <a:off x="5479057" y="4272627"/>
              <a:ext cx="2791327" cy="584775"/>
            </a:xfrm>
            <a:prstGeom prst="rect">
              <a:avLst/>
            </a:prstGeom>
            <a:noFill/>
          </p:spPr>
          <p:txBody>
            <a:bodyPr wrap="square" rtlCol="0">
              <a:spAutoFit/>
            </a:bodyPr>
            <a:lstStyle/>
            <a:p>
              <a:pPr algn="ctr"/>
              <a:r>
                <a:rPr lang="en-GB" sz="3200" dirty="0">
                  <a:solidFill>
                    <a:srgbClr val="FF0000"/>
                  </a:solidFill>
                  <a:latin typeface="Goudy Stout" panose="0202090407030B020401" pitchFamily="18" charset="0"/>
                </a:rPr>
                <a:t>FALSE?</a:t>
              </a:r>
            </a:p>
          </p:txBody>
        </p:sp>
      </p:grpSp>
      <p:sp>
        <p:nvSpPr>
          <p:cNvPr id="32" name="Rectangular Callout 31"/>
          <p:cNvSpPr/>
          <p:nvPr/>
        </p:nvSpPr>
        <p:spPr>
          <a:xfrm flipH="1">
            <a:off x="4200936" y="1458357"/>
            <a:ext cx="4622219" cy="1723792"/>
          </a:xfrm>
          <a:prstGeom prst="wedgeRectCallout">
            <a:avLst>
              <a:gd name="adj1" fmla="val 62026"/>
              <a:gd name="adj2" fmla="val 53281"/>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25" b="1" spc="-113" dirty="0">
                <a:solidFill>
                  <a:sysClr val="windowText" lastClr="000000"/>
                </a:solidFill>
                <a:latin typeface="Century Gothic" panose="020B0502020202020204" pitchFamily="34" charset="0"/>
              </a:rPr>
              <a:t>DID YOU KNOW?</a:t>
            </a:r>
          </a:p>
          <a:p>
            <a:pPr algn="ctr"/>
            <a:r>
              <a:rPr lang="en-GB" sz="2025" b="1" spc="-113" dirty="0">
                <a:solidFill>
                  <a:sysClr val="windowText" lastClr="000000"/>
                </a:solidFill>
                <a:latin typeface="Century Gothic" panose="020B0502020202020204" pitchFamily="34" charset="0"/>
              </a:rPr>
              <a:t>Fruit shoot has reduced it’s sugar content in recent years meaning it is a healthier choice – but water and low fat milk are best for our teeth. </a:t>
            </a:r>
          </a:p>
        </p:txBody>
      </p:sp>
      <p:pic>
        <p:nvPicPr>
          <p:cNvPr id="1028" name="Picture 4" descr="Fruit Shoot No Added Sugar">
            <a:extLst>
              <a:ext uri="{FF2B5EF4-FFF2-40B4-BE49-F238E27FC236}">
                <a16:creationId xmlns:a16="http://schemas.microsoft.com/office/drawing/2014/main" id="{59DEEAF6-7CB8-4468-9B48-51E02564F6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6191" y="2220350"/>
            <a:ext cx="3105809" cy="3408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4167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8AD98"/>
        </a:solidFill>
        <a:effectLst/>
      </p:bgPr>
    </p:bg>
    <p:spTree>
      <p:nvGrpSpPr>
        <p:cNvPr id="1" name=""/>
        <p:cNvGrpSpPr/>
        <p:nvPr/>
      </p:nvGrpSpPr>
      <p:grpSpPr>
        <a:xfrm>
          <a:off x="0" y="0"/>
          <a:ext cx="0" cy="0"/>
          <a:chOff x="0" y="0"/>
          <a:chExt cx="0" cy="0"/>
        </a:xfrm>
      </p:grpSpPr>
      <p:sp>
        <p:nvSpPr>
          <p:cNvPr id="30" name="Rounded Rectangle 29"/>
          <p:cNvSpPr/>
          <p:nvPr/>
        </p:nvSpPr>
        <p:spPr>
          <a:xfrm>
            <a:off x="1557888" y="2031112"/>
            <a:ext cx="3174533" cy="378729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750" b="1" dirty="0">
              <a:solidFill>
                <a:srgbClr val="D1232A"/>
              </a:solidFill>
              <a:latin typeface="Century Gothic" panose="020B0502020202020204" pitchFamily="34" charset="0"/>
            </a:endParaRPr>
          </a:p>
        </p:txBody>
      </p:sp>
      <p:pic>
        <p:nvPicPr>
          <p:cNvPr id="10" name="Picture 9" descr="A picture containing tree, flower, bird&#10;&#10;Description automatically generated">
            <a:extLst>
              <a:ext uri="{FF2B5EF4-FFF2-40B4-BE49-F238E27FC236}">
                <a16:creationId xmlns:a16="http://schemas.microsoft.com/office/drawing/2014/main" id="{4E40826F-A622-40F8-9C35-CE3D0B632921}"/>
              </a:ext>
            </a:extLst>
          </p:cNvPr>
          <p:cNvPicPr>
            <a:picLocks noChangeAspect="1"/>
          </p:cNvPicPr>
          <p:nvPr/>
        </p:nvPicPr>
        <p:blipFill rotWithShape="1">
          <a:blip r:embed="rId3">
            <a:extLst>
              <a:ext uri="{28A0092B-C50C-407E-A947-70E740481C1C}">
                <a14:useLocalDpi xmlns:a14="http://schemas.microsoft.com/office/drawing/2010/main" val="0"/>
              </a:ext>
            </a:extLst>
          </a:blip>
          <a:srcRect t="41837" b="36798"/>
          <a:stretch/>
        </p:blipFill>
        <p:spPr>
          <a:xfrm>
            <a:off x="149116" y="5970096"/>
            <a:ext cx="4051823" cy="865679"/>
          </a:xfrm>
          <a:prstGeom prst="rect">
            <a:avLst/>
          </a:prstGeom>
        </p:spPr>
      </p:pic>
      <p:sp>
        <p:nvSpPr>
          <p:cNvPr id="11" name="TextBox 10">
            <a:extLst>
              <a:ext uri="{FF2B5EF4-FFF2-40B4-BE49-F238E27FC236}">
                <a16:creationId xmlns:a16="http://schemas.microsoft.com/office/drawing/2014/main" id="{D4CC31D1-41AA-4EE7-89B8-8D1AF757CC32}"/>
              </a:ext>
            </a:extLst>
          </p:cNvPr>
          <p:cNvSpPr txBox="1"/>
          <p:nvPr/>
        </p:nvSpPr>
        <p:spPr>
          <a:xfrm>
            <a:off x="-4817" y="535027"/>
            <a:ext cx="9474476" cy="923330"/>
          </a:xfrm>
          <a:prstGeom prst="rect">
            <a:avLst/>
          </a:prstGeom>
          <a:noFill/>
        </p:spPr>
        <p:txBody>
          <a:bodyPr wrap="square" rtlCol="0">
            <a:spAutoFit/>
          </a:bodyPr>
          <a:lstStyle/>
          <a:p>
            <a:pPr algn="ctr"/>
            <a:r>
              <a:rPr lang="en-GB" sz="54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Sugar is also found in…</a:t>
            </a:r>
          </a:p>
        </p:txBody>
      </p:sp>
      <p:grpSp>
        <p:nvGrpSpPr>
          <p:cNvPr id="12" name="Group 11">
            <a:extLst>
              <a:ext uri="{FF2B5EF4-FFF2-40B4-BE49-F238E27FC236}">
                <a16:creationId xmlns:a16="http://schemas.microsoft.com/office/drawing/2014/main" id="{4537ED78-B6BF-4F27-9772-BA4F6BFAA588}"/>
              </a:ext>
            </a:extLst>
          </p:cNvPr>
          <p:cNvGrpSpPr/>
          <p:nvPr/>
        </p:nvGrpSpPr>
        <p:grpSpPr>
          <a:xfrm rot="21279391">
            <a:off x="4983032" y="3509914"/>
            <a:ext cx="3014111" cy="838200"/>
            <a:chOff x="5367666" y="4145915"/>
            <a:chExt cx="3014111" cy="838200"/>
          </a:xfrm>
        </p:grpSpPr>
        <p:sp>
          <p:nvSpPr>
            <p:cNvPr id="13" name="TextBox 12">
              <a:extLst>
                <a:ext uri="{FF2B5EF4-FFF2-40B4-BE49-F238E27FC236}">
                  <a16:creationId xmlns:a16="http://schemas.microsoft.com/office/drawing/2014/main" id="{A6B872E7-C091-49A5-9928-8353F346A4AD}"/>
                </a:ext>
              </a:extLst>
            </p:cNvPr>
            <p:cNvSpPr txBox="1"/>
            <p:nvPr/>
          </p:nvSpPr>
          <p:spPr>
            <a:xfrm>
              <a:off x="5367666" y="4145915"/>
              <a:ext cx="3014111" cy="838200"/>
            </a:xfrm>
            <a:prstGeom prst="rect">
              <a:avLst/>
            </a:prstGeom>
            <a:solidFill>
              <a:schemeClr val="bg1"/>
            </a:solidFill>
            <a:ln w="76200">
              <a:solidFill>
                <a:srgbClr val="00B050"/>
              </a:solidFill>
            </a:ln>
          </p:spPr>
          <p:txBody>
            <a:bodyPr wrap="square" rtlCol="0">
              <a:spAutoFit/>
            </a:bodyPr>
            <a:lstStyle/>
            <a:p>
              <a:endParaRPr lang="en-GB" dirty="0"/>
            </a:p>
          </p:txBody>
        </p:sp>
        <p:sp>
          <p:nvSpPr>
            <p:cNvPr id="14" name="TextBox 13">
              <a:extLst>
                <a:ext uri="{FF2B5EF4-FFF2-40B4-BE49-F238E27FC236}">
                  <a16:creationId xmlns:a16="http://schemas.microsoft.com/office/drawing/2014/main" id="{9E464CE0-4EA8-4CDF-8D43-4462C5C12330}"/>
                </a:ext>
              </a:extLst>
            </p:cNvPr>
            <p:cNvSpPr txBox="1"/>
            <p:nvPr/>
          </p:nvSpPr>
          <p:spPr>
            <a:xfrm>
              <a:off x="5479057" y="4180294"/>
              <a:ext cx="2791327" cy="769441"/>
            </a:xfrm>
            <a:prstGeom prst="rect">
              <a:avLst/>
            </a:prstGeom>
            <a:noFill/>
          </p:spPr>
          <p:txBody>
            <a:bodyPr wrap="square" rtlCol="0">
              <a:spAutoFit/>
            </a:bodyPr>
            <a:lstStyle/>
            <a:p>
              <a:pPr algn="ctr"/>
              <a:r>
                <a:rPr lang="en-GB" sz="4400" dirty="0">
                  <a:solidFill>
                    <a:srgbClr val="00B050"/>
                  </a:solidFill>
                  <a:latin typeface="Forte" panose="03060902040502070203" pitchFamily="66" charset="0"/>
                </a:rPr>
                <a:t>TRUE?</a:t>
              </a:r>
            </a:p>
          </p:txBody>
        </p:sp>
      </p:grpSp>
      <p:grpSp>
        <p:nvGrpSpPr>
          <p:cNvPr id="15" name="Group 14">
            <a:extLst>
              <a:ext uri="{FF2B5EF4-FFF2-40B4-BE49-F238E27FC236}">
                <a16:creationId xmlns:a16="http://schemas.microsoft.com/office/drawing/2014/main" id="{AF742B7B-05E4-4BDA-8CE4-48AB0602149F}"/>
              </a:ext>
            </a:extLst>
          </p:cNvPr>
          <p:cNvGrpSpPr/>
          <p:nvPr/>
        </p:nvGrpSpPr>
        <p:grpSpPr>
          <a:xfrm rot="254616">
            <a:off x="5548309" y="4869835"/>
            <a:ext cx="3014111" cy="838200"/>
            <a:chOff x="5367666" y="4145915"/>
            <a:chExt cx="3014111" cy="838200"/>
          </a:xfrm>
        </p:grpSpPr>
        <p:sp>
          <p:nvSpPr>
            <p:cNvPr id="16" name="TextBox 15">
              <a:extLst>
                <a:ext uri="{FF2B5EF4-FFF2-40B4-BE49-F238E27FC236}">
                  <a16:creationId xmlns:a16="http://schemas.microsoft.com/office/drawing/2014/main" id="{F20823DC-92CB-4ABC-9187-90F324253478}"/>
                </a:ext>
              </a:extLst>
            </p:cNvPr>
            <p:cNvSpPr txBox="1"/>
            <p:nvPr/>
          </p:nvSpPr>
          <p:spPr>
            <a:xfrm>
              <a:off x="5367666" y="4145915"/>
              <a:ext cx="3014111" cy="838200"/>
            </a:xfrm>
            <a:prstGeom prst="rect">
              <a:avLst/>
            </a:prstGeom>
            <a:solidFill>
              <a:schemeClr val="bg1"/>
            </a:solidFill>
            <a:ln w="76200">
              <a:solidFill>
                <a:srgbClr val="FF0000"/>
              </a:solidFill>
            </a:ln>
          </p:spPr>
          <p:txBody>
            <a:bodyPr wrap="square" rtlCol="0">
              <a:spAutoFit/>
            </a:bodyPr>
            <a:lstStyle/>
            <a:p>
              <a:endParaRPr lang="en-GB" dirty="0"/>
            </a:p>
          </p:txBody>
        </p:sp>
        <p:sp>
          <p:nvSpPr>
            <p:cNvPr id="17" name="TextBox 16">
              <a:extLst>
                <a:ext uri="{FF2B5EF4-FFF2-40B4-BE49-F238E27FC236}">
                  <a16:creationId xmlns:a16="http://schemas.microsoft.com/office/drawing/2014/main" id="{B2D77505-BFA5-4B93-9BB1-68B5E87D0892}"/>
                </a:ext>
              </a:extLst>
            </p:cNvPr>
            <p:cNvSpPr txBox="1"/>
            <p:nvPr/>
          </p:nvSpPr>
          <p:spPr>
            <a:xfrm>
              <a:off x="5479057" y="4272627"/>
              <a:ext cx="2791327" cy="584775"/>
            </a:xfrm>
            <a:prstGeom prst="rect">
              <a:avLst/>
            </a:prstGeom>
            <a:noFill/>
          </p:spPr>
          <p:txBody>
            <a:bodyPr wrap="square" rtlCol="0">
              <a:spAutoFit/>
            </a:bodyPr>
            <a:lstStyle/>
            <a:p>
              <a:pPr algn="ctr"/>
              <a:r>
                <a:rPr lang="en-GB" sz="3200" dirty="0">
                  <a:solidFill>
                    <a:srgbClr val="FF0000"/>
                  </a:solidFill>
                  <a:latin typeface="Goudy Stout" panose="0202090407030B020401" pitchFamily="18" charset="0"/>
                </a:rPr>
                <a:t>FALSE?</a:t>
              </a:r>
            </a:p>
          </p:txBody>
        </p:sp>
      </p:grpSp>
      <p:pic>
        <p:nvPicPr>
          <p:cNvPr id="2050" name="Picture 2" descr="Petition · Yoplait: Make 'petits filous' available in 1000ml tubs ...">
            <a:extLst>
              <a:ext uri="{FF2B5EF4-FFF2-40B4-BE49-F238E27FC236}">
                <a16:creationId xmlns:a16="http://schemas.microsoft.com/office/drawing/2014/main" id="{DCADAA0D-AFC6-4708-9C71-EAF92E30C40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044" r="14020"/>
          <a:stretch/>
        </p:blipFill>
        <p:spPr bwMode="auto">
          <a:xfrm>
            <a:off x="1891113" y="2581519"/>
            <a:ext cx="2483187" cy="2652631"/>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ular Callout 31"/>
          <p:cNvSpPr/>
          <p:nvPr/>
        </p:nvSpPr>
        <p:spPr>
          <a:xfrm flipH="1">
            <a:off x="4200936" y="1458357"/>
            <a:ext cx="4622219" cy="1723792"/>
          </a:xfrm>
          <a:prstGeom prst="wedgeRectCallout">
            <a:avLst>
              <a:gd name="adj1" fmla="val 62026"/>
              <a:gd name="adj2" fmla="val 53281"/>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25" b="1" spc="-113" dirty="0">
                <a:solidFill>
                  <a:sysClr val="windowText" lastClr="000000"/>
                </a:solidFill>
                <a:latin typeface="Century Gothic" panose="020B0502020202020204" pitchFamily="34" charset="0"/>
              </a:rPr>
              <a:t>DID YOU KNOW?</a:t>
            </a:r>
          </a:p>
          <a:p>
            <a:pPr algn="ctr"/>
            <a:r>
              <a:rPr lang="en-GB" sz="2025" b="1" spc="-113" dirty="0">
                <a:solidFill>
                  <a:sysClr val="windowText" lastClr="000000"/>
                </a:solidFill>
                <a:latin typeface="Century Gothic" panose="020B0502020202020204" pitchFamily="34" charset="0"/>
              </a:rPr>
              <a:t>Don’t be fooled by the fruity packaging – flavoured yogurts contain lots of sugar. Plain yogurt topped with fruit is a better choice. </a:t>
            </a:r>
          </a:p>
        </p:txBody>
      </p:sp>
    </p:spTree>
    <p:extLst>
      <p:ext uri="{BB962C8B-B14F-4D97-AF65-F5344CB8AC3E}">
        <p14:creationId xmlns:p14="http://schemas.microsoft.com/office/powerpoint/2010/main" val="21703893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8AD98"/>
        </a:solidFill>
        <a:effectLst/>
      </p:bgPr>
    </p:bg>
    <p:spTree>
      <p:nvGrpSpPr>
        <p:cNvPr id="1" name=""/>
        <p:cNvGrpSpPr/>
        <p:nvPr/>
      </p:nvGrpSpPr>
      <p:grpSpPr>
        <a:xfrm>
          <a:off x="0" y="0"/>
          <a:ext cx="0" cy="0"/>
          <a:chOff x="0" y="0"/>
          <a:chExt cx="0" cy="0"/>
        </a:xfrm>
      </p:grpSpPr>
      <p:sp>
        <p:nvSpPr>
          <p:cNvPr id="30" name="Rounded Rectangle 29"/>
          <p:cNvSpPr/>
          <p:nvPr/>
        </p:nvSpPr>
        <p:spPr>
          <a:xfrm>
            <a:off x="1557888" y="2031112"/>
            <a:ext cx="3174533" cy="378729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750" b="1" dirty="0">
              <a:solidFill>
                <a:srgbClr val="D1232A"/>
              </a:solidFill>
              <a:latin typeface="Century Gothic" panose="020B0502020202020204" pitchFamily="34" charset="0"/>
            </a:endParaRPr>
          </a:p>
        </p:txBody>
      </p:sp>
      <p:pic>
        <p:nvPicPr>
          <p:cNvPr id="10" name="Picture 9" descr="A picture containing tree, flower, bird&#10;&#10;Description automatically generated">
            <a:extLst>
              <a:ext uri="{FF2B5EF4-FFF2-40B4-BE49-F238E27FC236}">
                <a16:creationId xmlns:a16="http://schemas.microsoft.com/office/drawing/2014/main" id="{4E40826F-A622-40F8-9C35-CE3D0B632921}"/>
              </a:ext>
            </a:extLst>
          </p:cNvPr>
          <p:cNvPicPr>
            <a:picLocks noChangeAspect="1"/>
          </p:cNvPicPr>
          <p:nvPr/>
        </p:nvPicPr>
        <p:blipFill rotWithShape="1">
          <a:blip r:embed="rId3">
            <a:extLst>
              <a:ext uri="{28A0092B-C50C-407E-A947-70E740481C1C}">
                <a14:useLocalDpi xmlns:a14="http://schemas.microsoft.com/office/drawing/2010/main" val="0"/>
              </a:ext>
            </a:extLst>
          </a:blip>
          <a:srcRect t="41837" b="36798"/>
          <a:stretch/>
        </p:blipFill>
        <p:spPr>
          <a:xfrm>
            <a:off x="149116" y="5970096"/>
            <a:ext cx="4051823" cy="865679"/>
          </a:xfrm>
          <a:prstGeom prst="rect">
            <a:avLst/>
          </a:prstGeom>
        </p:spPr>
      </p:pic>
      <p:grpSp>
        <p:nvGrpSpPr>
          <p:cNvPr id="12" name="Group 11">
            <a:extLst>
              <a:ext uri="{FF2B5EF4-FFF2-40B4-BE49-F238E27FC236}">
                <a16:creationId xmlns:a16="http://schemas.microsoft.com/office/drawing/2014/main" id="{4537ED78-B6BF-4F27-9772-BA4F6BFAA588}"/>
              </a:ext>
            </a:extLst>
          </p:cNvPr>
          <p:cNvGrpSpPr/>
          <p:nvPr/>
        </p:nvGrpSpPr>
        <p:grpSpPr>
          <a:xfrm rot="21279391">
            <a:off x="4983032" y="3509914"/>
            <a:ext cx="3014111" cy="838200"/>
            <a:chOff x="5367666" y="4145915"/>
            <a:chExt cx="3014111" cy="838200"/>
          </a:xfrm>
        </p:grpSpPr>
        <p:sp>
          <p:nvSpPr>
            <p:cNvPr id="13" name="TextBox 12">
              <a:extLst>
                <a:ext uri="{FF2B5EF4-FFF2-40B4-BE49-F238E27FC236}">
                  <a16:creationId xmlns:a16="http://schemas.microsoft.com/office/drawing/2014/main" id="{A6B872E7-C091-49A5-9928-8353F346A4AD}"/>
                </a:ext>
              </a:extLst>
            </p:cNvPr>
            <p:cNvSpPr txBox="1"/>
            <p:nvPr/>
          </p:nvSpPr>
          <p:spPr>
            <a:xfrm>
              <a:off x="5367666" y="4145915"/>
              <a:ext cx="3014111" cy="838200"/>
            </a:xfrm>
            <a:prstGeom prst="rect">
              <a:avLst/>
            </a:prstGeom>
            <a:solidFill>
              <a:schemeClr val="bg1"/>
            </a:solidFill>
            <a:ln w="76200">
              <a:solidFill>
                <a:srgbClr val="00B050"/>
              </a:solidFill>
            </a:ln>
          </p:spPr>
          <p:txBody>
            <a:bodyPr wrap="square" rtlCol="0">
              <a:spAutoFit/>
            </a:bodyPr>
            <a:lstStyle/>
            <a:p>
              <a:endParaRPr lang="en-GB" dirty="0"/>
            </a:p>
          </p:txBody>
        </p:sp>
        <p:sp>
          <p:nvSpPr>
            <p:cNvPr id="14" name="TextBox 13">
              <a:extLst>
                <a:ext uri="{FF2B5EF4-FFF2-40B4-BE49-F238E27FC236}">
                  <a16:creationId xmlns:a16="http://schemas.microsoft.com/office/drawing/2014/main" id="{9E464CE0-4EA8-4CDF-8D43-4462C5C12330}"/>
                </a:ext>
              </a:extLst>
            </p:cNvPr>
            <p:cNvSpPr txBox="1"/>
            <p:nvPr/>
          </p:nvSpPr>
          <p:spPr>
            <a:xfrm>
              <a:off x="5479057" y="4180294"/>
              <a:ext cx="2791327" cy="769441"/>
            </a:xfrm>
            <a:prstGeom prst="rect">
              <a:avLst/>
            </a:prstGeom>
            <a:noFill/>
          </p:spPr>
          <p:txBody>
            <a:bodyPr wrap="square" rtlCol="0">
              <a:spAutoFit/>
            </a:bodyPr>
            <a:lstStyle/>
            <a:p>
              <a:pPr algn="ctr"/>
              <a:r>
                <a:rPr lang="en-GB" sz="4400" dirty="0">
                  <a:solidFill>
                    <a:srgbClr val="00B050"/>
                  </a:solidFill>
                  <a:latin typeface="Forte" panose="03060902040502070203" pitchFamily="66" charset="0"/>
                </a:rPr>
                <a:t>TRUE?</a:t>
              </a:r>
            </a:p>
          </p:txBody>
        </p:sp>
      </p:grpSp>
      <p:grpSp>
        <p:nvGrpSpPr>
          <p:cNvPr id="15" name="Group 14">
            <a:extLst>
              <a:ext uri="{FF2B5EF4-FFF2-40B4-BE49-F238E27FC236}">
                <a16:creationId xmlns:a16="http://schemas.microsoft.com/office/drawing/2014/main" id="{AF742B7B-05E4-4BDA-8CE4-48AB0602149F}"/>
              </a:ext>
            </a:extLst>
          </p:cNvPr>
          <p:cNvGrpSpPr/>
          <p:nvPr/>
        </p:nvGrpSpPr>
        <p:grpSpPr>
          <a:xfrm rot="254616">
            <a:off x="5548309" y="4869835"/>
            <a:ext cx="3014111" cy="838200"/>
            <a:chOff x="5367666" y="4145915"/>
            <a:chExt cx="3014111" cy="838200"/>
          </a:xfrm>
        </p:grpSpPr>
        <p:sp>
          <p:nvSpPr>
            <p:cNvPr id="16" name="TextBox 15">
              <a:extLst>
                <a:ext uri="{FF2B5EF4-FFF2-40B4-BE49-F238E27FC236}">
                  <a16:creationId xmlns:a16="http://schemas.microsoft.com/office/drawing/2014/main" id="{F20823DC-92CB-4ABC-9187-90F324253478}"/>
                </a:ext>
              </a:extLst>
            </p:cNvPr>
            <p:cNvSpPr txBox="1"/>
            <p:nvPr/>
          </p:nvSpPr>
          <p:spPr>
            <a:xfrm>
              <a:off x="5367666" y="4145915"/>
              <a:ext cx="3014111" cy="838200"/>
            </a:xfrm>
            <a:prstGeom prst="rect">
              <a:avLst/>
            </a:prstGeom>
            <a:solidFill>
              <a:schemeClr val="bg1"/>
            </a:solidFill>
            <a:ln w="76200">
              <a:solidFill>
                <a:srgbClr val="FF0000"/>
              </a:solidFill>
            </a:ln>
          </p:spPr>
          <p:txBody>
            <a:bodyPr wrap="square" rtlCol="0">
              <a:spAutoFit/>
            </a:bodyPr>
            <a:lstStyle/>
            <a:p>
              <a:endParaRPr lang="en-GB" dirty="0"/>
            </a:p>
          </p:txBody>
        </p:sp>
        <p:sp>
          <p:nvSpPr>
            <p:cNvPr id="17" name="TextBox 16">
              <a:extLst>
                <a:ext uri="{FF2B5EF4-FFF2-40B4-BE49-F238E27FC236}">
                  <a16:creationId xmlns:a16="http://schemas.microsoft.com/office/drawing/2014/main" id="{B2D77505-BFA5-4B93-9BB1-68B5E87D0892}"/>
                </a:ext>
              </a:extLst>
            </p:cNvPr>
            <p:cNvSpPr txBox="1"/>
            <p:nvPr/>
          </p:nvSpPr>
          <p:spPr>
            <a:xfrm>
              <a:off x="5479057" y="4272627"/>
              <a:ext cx="2791327" cy="584775"/>
            </a:xfrm>
            <a:prstGeom prst="rect">
              <a:avLst/>
            </a:prstGeom>
            <a:noFill/>
          </p:spPr>
          <p:txBody>
            <a:bodyPr wrap="square" rtlCol="0">
              <a:spAutoFit/>
            </a:bodyPr>
            <a:lstStyle/>
            <a:p>
              <a:pPr algn="ctr"/>
              <a:r>
                <a:rPr lang="en-GB" sz="3200" dirty="0">
                  <a:solidFill>
                    <a:srgbClr val="FF0000"/>
                  </a:solidFill>
                  <a:latin typeface="Goudy Stout" panose="0202090407030B020401" pitchFamily="18" charset="0"/>
                </a:rPr>
                <a:t>FALSE?</a:t>
              </a:r>
            </a:p>
          </p:txBody>
        </p:sp>
      </p:grpSp>
      <p:pic>
        <p:nvPicPr>
          <p:cNvPr id="3074" name="Picture 2" descr="ASDA Cheese &amp; Tomato Snack Pizza">
            <a:extLst>
              <a:ext uri="{FF2B5EF4-FFF2-40B4-BE49-F238E27FC236}">
                <a16:creationId xmlns:a16="http://schemas.microsoft.com/office/drawing/2014/main" id="{E1C26FD2-FC94-464A-B7C8-82422D38B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0270" y="2699166"/>
            <a:ext cx="2589768" cy="2589768"/>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ular Callout 31"/>
          <p:cNvSpPr/>
          <p:nvPr/>
        </p:nvSpPr>
        <p:spPr>
          <a:xfrm flipH="1">
            <a:off x="4200936" y="1458357"/>
            <a:ext cx="4622219" cy="1723792"/>
          </a:xfrm>
          <a:prstGeom prst="wedgeRectCallout">
            <a:avLst>
              <a:gd name="adj1" fmla="val 62026"/>
              <a:gd name="adj2" fmla="val 53281"/>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25" b="1" spc="-113" dirty="0">
                <a:solidFill>
                  <a:sysClr val="windowText" lastClr="000000"/>
                </a:solidFill>
                <a:latin typeface="Century Gothic" panose="020B0502020202020204" pitchFamily="34" charset="0"/>
              </a:rPr>
              <a:t>DID YOU KNOW?</a:t>
            </a:r>
          </a:p>
          <a:p>
            <a:pPr algn="ctr"/>
            <a:r>
              <a:rPr lang="en-GB" sz="2025" b="1" spc="-113" dirty="0">
                <a:solidFill>
                  <a:sysClr val="windowText" lastClr="000000"/>
                </a:solidFill>
                <a:latin typeface="Century Gothic" panose="020B0502020202020204" pitchFamily="34" charset="0"/>
              </a:rPr>
              <a:t>Everyone loves a slice of pizza – but try to eat in moderation as even savoury foods like Pizza contain sugar! </a:t>
            </a:r>
          </a:p>
        </p:txBody>
      </p:sp>
      <p:sp>
        <p:nvSpPr>
          <p:cNvPr id="2" name="TextBox 1">
            <a:extLst>
              <a:ext uri="{FF2B5EF4-FFF2-40B4-BE49-F238E27FC236}">
                <a16:creationId xmlns:a16="http://schemas.microsoft.com/office/drawing/2014/main" id="{3B593DA7-D560-4526-840D-59C4BEB4FA6B}"/>
              </a:ext>
            </a:extLst>
          </p:cNvPr>
          <p:cNvSpPr txBox="1"/>
          <p:nvPr/>
        </p:nvSpPr>
        <p:spPr>
          <a:xfrm>
            <a:off x="-4817" y="535027"/>
            <a:ext cx="9474476" cy="923330"/>
          </a:xfrm>
          <a:prstGeom prst="rect">
            <a:avLst/>
          </a:prstGeom>
          <a:noFill/>
        </p:spPr>
        <p:txBody>
          <a:bodyPr wrap="square" rtlCol="0">
            <a:spAutoFit/>
          </a:bodyPr>
          <a:lstStyle/>
          <a:p>
            <a:pPr algn="ctr"/>
            <a:r>
              <a:rPr lang="en-GB" sz="54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Sugar is also found in…</a:t>
            </a:r>
          </a:p>
        </p:txBody>
      </p:sp>
    </p:spTree>
    <p:extLst>
      <p:ext uri="{BB962C8B-B14F-4D97-AF65-F5344CB8AC3E}">
        <p14:creationId xmlns:p14="http://schemas.microsoft.com/office/powerpoint/2010/main" val="39963113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8AD98"/>
        </a:solidFill>
        <a:effectLst/>
      </p:bgPr>
    </p:bg>
    <p:spTree>
      <p:nvGrpSpPr>
        <p:cNvPr id="1" name=""/>
        <p:cNvGrpSpPr/>
        <p:nvPr/>
      </p:nvGrpSpPr>
      <p:grpSpPr>
        <a:xfrm>
          <a:off x="0" y="0"/>
          <a:ext cx="0" cy="0"/>
          <a:chOff x="0" y="0"/>
          <a:chExt cx="0" cy="0"/>
        </a:xfrm>
      </p:grpSpPr>
      <p:sp>
        <p:nvSpPr>
          <p:cNvPr id="30" name="Rounded Rectangle 29"/>
          <p:cNvSpPr/>
          <p:nvPr/>
        </p:nvSpPr>
        <p:spPr>
          <a:xfrm>
            <a:off x="1557888" y="2031112"/>
            <a:ext cx="3174533" cy="378729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750" b="1" dirty="0">
              <a:solidFill>
                <a:srgbClr val="D1232A"/>
              </a:solidFill>
              <a:latin typeface="Century Gothic" panose="020B0502020202020204" pitchFamily="34" charset="0"/>
            </a:endParaRPr>
          </a:p>
        </p:txBody>
      </p:sp>
      <p:pic>
        <p:nvPicPr>
          <p:cNvPr id="10" name="Picture 9" descr="A picture containing tree, flower, bird&#10;&#10;Description automatically generated">
            <a:extLst>
              <a:ext uri="{FF2B5EF4-FFF2-40B4-BE49-F238E27FC236}">
                <a16:creationId xmlns:a16="http://schemas.microsoft.com/office/drawing/2014/main" id="{4E40826F-A622-40F8-9C35-CE3D0B632921}"/>
              </a:ext>
            </a:extLst>
          </p:cNvPr>
          <p:cNvPicPr>
            <a:picLocks noChangeAspect="1"/>
          </p:cNvPicPr>
          <p:nvPr/>
        </p:nvPicPr>
        <p:blipFill rotWithShape="1">
          <a:blip r:embed="rId3">
            <a:extLst>
              <a:ext uri="{28A0092B-C50C-407E-A947-70E740481C1C}">
                <a14:useLocalDpi xmlns:a14="http://schemas.microsoft.com/office/drawing/2010/main" val="0"/>
              </a:ext>
            </a:extLst>
          </a:blip>
          <a:srcRect t="41837" b="36798"/>
          <a:stretch/>
        </p:blipFill>
        <p:spPr>
          <a:xfrm>
            <a:off x="149116" y="5970096"/>
            <a:ext cx="4051823" cy="865679"/>
          </a:xfrm>
          <a:prstGeom prst="rect">
            <a:avLst/>
          </a:prstGeom>
        </p:spPr>
      </p:pic>
      <p:grpSp>
        <p:nvGrpSpPr>
          <p:cNvPr id="12" name="Group 11">
            <a:extLst>
              <a:ext uri="{FF2B5EF4-FFF2-40B4-BE49-F238E27FC236}">
                <a16:creationId xmlns:a16="http://schemas.microsoft.com/office/drawing/2014/main" id="{4537ED78-B6BF-4F27-9772-BA4F6BFAA588}"/>
              </a:ext>
            </a:extLst>
          </p:cNvPr>
          <p:cNvGrpSpPr/>
          <p:nvPr/>
        </p:nvGrpSpPr>
        <p:grpSpPr>
          <a:xfrm rot="21279391">
            <a:off x="4983032" y="3509914"/>
            <a:ext cx="3014111" cy="838200"/>
            <a:chOff x="5367666" y="4145915"/>
            <a:chExt cx="3014111" cy="838200"/>
          </a:xfrm>
        </p:grpSpPr>
        <p:sp>
          <p:nvSpPr>
            <p:cNvPr id="13" name="TextBox 12">
              <a:extLst>
                <a:ext uri="{FF2B5EF4-FFF2-40B4-BE49-F238E27FC236}">
                  <a16:creationId xmlns:a16="http://schemas.microsoft.com/office/drawing/2014/main" id="{A6B872E7-C091-49A5-9928-8353F346A4AD}"/>
                </a:ext>
              </a:extLst>
            </p:cNvPr>
            <p:cNvSpPr txBox="1"/>
            <p:nvPr/>
          </p:nvSpPr>
          <p:spPr>
            <a:xfrm>
              <a:off x="5367666" y="4145915"/>
              <a:ext cx="3014111" cy="838200"/>
            </a:xfrm>
            <a:prstGeom prst="rect">
              <a:avLst/>
            </a:prstGeom>
            <a:solidFill>
              <a:schemeClr val="bg1"/>
            </a:solidFill>
            <a:ln w="76200">
              <a:solidFill>
                <a:srgbClr val="00B050"/>
              </a:solidFill>
            </a:ln>
          </p:spPr>
          <p:txBody>
            <a:bodyPr wrap="square" rtlCol="0">
              <a:spAutoFit/>
            </a:bodyPr>
            <a:lstStyle/>
            <a:p>
              <a:endParaRPr lang="en-GB" dirty="0"/>
            </a:p>
          </p:txBody>
        </p:sp>
        <p:sp>
          <p:nvSpPr>
            <p:cNvPr id="14" name="TextBox 13">
              <a:extLst>
                <a:ext uri="{FF2B5EF4-FFF2-40B4-BE49-F238E27FC236}">
                  <a16:creationId xmlns:a16="http://schemas.microsoft.com/office/drawing/2014/main" id="{9E464CE0-4EA8-4CDF-8D43-4462C5C12330}"/>
                </a:ext>
              </a:extLst>
            </p:cNvPr>
            <p:cNvSpPr txBox="1"/>
            <p:nvPr/>
          </p:nvSpPr>
          <p:spPr>
            <a:xfrm>
              <a:off x="5479057" y="4180294"/>
              <a:ext cx="2791327" cy="769441"/>
            </a:xfrm>
            <a:prstGeom prst="rect">
              <a:avLst/>
            </a:prstGeom>
            <a:noFill/>
          </p:spPr>
          <p:txBody>
            <a:bodyPr wrap="square" rtlCol="0">
              <a:spAutoFit/>
            </a:bodyPr>
            <a:lstStyle/>
            <a:p>
              <a:pPr algn="ctr"/>
              <a:r>
                <a:rPr lang="en-GB" sz="4400" dirty="0">
                  <a:solidFill>
                    <a:srgbClr val="00B050"/>
                  </a:solidFill>
                  <a:latin typeface="Forte" panose="03060902040502070203" pitchFamily="66" charset="0"/>
                </a:rPr>
                <a:t>TRUE?</a:t>
              </a:r>
            </a:p>
          </p:txBody>
        </p:sp>
      </p:grpSp>
      <p:grpSp>
        <p:nvGrpSpPr>
          <p:cNvPr id="15" name="Group 14">
            <a:extLst>
              <a:ext uri="{FF2B5EF4-FFF2-40B4-BE49-F238E27FC236}">
                <a16:creationId xmlns:a16="http://schemas.microsoft.com/office/drawing/2014/main" id="{AF742B7B-05E4-4BDA-8CE4-48AB0602149F}"/>
              </a:ext>
            </a:extLst>
          </p:cNvPr>
          <p:cNvGrpSpPr/>
          <p:nvPr/>
        </p:nvGrpSpPr>
        <p:grpSpPr>
          <a:xfrm rot="254616">
            <a:off x="5548309" y="4869835"/>
            <a:ext cx="3014111" cy="838200"/>
            <a:chOff x="5367666" y="4145915"/>
            <a:chExt cx="3014111" cy="838200"/>
          </a:xfrm>
        </p:grpSpPr>
        <p:sp>
          <p:nvSpPr>
            <p:cNvPr id="16" name="TextBox 15">
              <a:extLst>
                <a:ext uri="{FF2B5EF4-FFF2-40B4-BE49-F238E27FC236}">
                  <a16:creationId xmlns:a16="http://schemas.microsoft.com/office/drawing/2014/main" id="{F20823DC-92CB-4ABC-9187-90F324253478}"/>
                </a:ext>
              </a:extLst>
            </p:cNvPr>
            <p:cNvSpPr txBox="1"/>
            <p:nvPr/>
          </p:nvSpPr>
          <p:spPr>
            <a:xfrm>
              <a:off x="5367666" y="4145915"/>
              <a:ext cx="3014111" cy="838200"/>
            </a:xfrm>
            <a:prstGeom prst="rect">
              <a:avLst/>
            </a:prstGeom>
            <a:solidFill>
              <a:schemeClr val="bg1"/>
            </a:solidFill>
            <a:ln w="76200">
              <a:solidFill>
                <a:srgbClr val="FF0000"/>
              </a:solidFill>
            </a:ln>
          </p:spPr>
          <p:txBody>
            <a:bodyPr wrap="square" rtlCol="0">
              <a:spAutoFit/>
            </a:bodyPr>
            <a:lstStyle/>
            <a:p>
              <a:endParaRPr lang="en-GB" dirty="0"/>
            </a:p>
          </p:txBody>
        </p:sp>
        <p:sp>
          <p:nvSpPr>
            <p:cNvPr id="17" name="TextBox 16">
              <a:extLst>
                <a:ext uri="{FF2B5EF4-FFF2-40B4-BE49-F238E27FC236}">
                  <a16:creationId xmlns:a16="http://schemas.microsoft.com/office/drawing/2014/main" id="{B2D77505-BFA5-4B93-9BB1-68B5E87D0892}"/>
                </a:ext>
              </a:extLst>
            </p:cNvPr>
            <p:cNvSpPr txBox="1"/>
            <p:nvPr/>
          </p:nvSpPr>
          <p:spPr>
            <a:xfrm>
              <a:off x="5479057" y="4272627"/>
              <a:ext cx="2791327" cy="584775"/>
            </a:xfrm>
            <a:prstGeom prst="rect">
              <a:avLst/>
            </a:prstGeom>
            <a:noFill/>
          </p:spPr>
          <p:txBody>
            <a:bodyPr wrap="square" rtlCol="0">
              <a:spAutoFit/>
            </a:bodyPr>
            <a:lstStyle/>
            <a:p>
              <a:pPr algn="ctr"/>
              <a:r>
                <a:rPr lang="en-GB" sz="3200" dirty="0">
                  <a:solidFill>
                    <a:srgbClr val="FF0000"/>
                  </a:solidFill>
                  <a:latin typeface="Goudy Stout" panose="0202090407030B020401" pitchFamily="18" charset="0"/>
                </a:rPr>
                <a:t>FALSE?</a:t>
              </a:r>
            </a:p>
          </p:txBody>
        </p:sp>
      </p:grpSp>
      <p:pic>
        <p:nvPicPr>
          <p:cNvPr id="5122" name="Picture 2" descr="Robinsons Summerfruits Squash No Added Sugar 1L">
            <a:extLst>
              <a:ext uri="{FF2B5EF4-FFF2-40B4-BE49-F238E27FC236}">
                <a16:creationId xmlns:a16="http://schemas.microsoft.com/office/drawing/2014/main" id="{0BDC2FD2-2112-4C70-AF4E-751C6A5E05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296" r="29980"/>
          <a:stretch/>
        </p:blipFill>
        <p:spPr bwMode="auto">
          <a:xfrm>
            <a:off x="2396359" y="2163715"/>
            <a:ext cx="1398322" cy="3520081"/>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ular Callout 31"/>
          <p:cNvSpPr/>
          <p:nvPr/>
        </p:nvSpPr>
        <p:spPr>
          <a:xfrm flipH="1">
            <a:off x="4200934" y="1458357"/>
            <a:ext cx="4722348" cy="1818388"/>
          </a:xfrm>
          <a:prstGeom prst="wedgeRectCallout">
            <a:avLst>
              <a:gd name="adj1" fmla="val 62026"/>
              <a:gd name="adj2" fmla="val 53281"/>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25" b="1" spc="-113" dirty="0">
                <a:solidFill>
                  <a:sysClr val="windowText" lastClr="000000"/>
                </a:solidFill>
                <a:latin typeface="Century Gothic" panose="020B0502020202020204" pitchFamily="34" charset="0"/>
              </a:rPr>
              <a:t>DID YOU KNOW?</a:t>
            </a:r>
          </a:p>
          <a:p>
            <a:pPr algn="ctr"/>
            <a:r>
              <a:rPr lang="en-GB" sz="2025" b="1" spc="-113" dirty="0">
                <a:solidFill>
                  <a:sysClr val="windowText" lastClr="000000"/>
                </a:solidFill>
                <a:latin typeface="Century Gothic" panose="020B0502020202020204" pitchFamily="34" charset="0"/>
              </a:rPr>
              <a:t>Some soft drinks contain no added sugar which is great, but they also contain nasty acids which can damage our teeth. That’s why milk and water are best!</a:t>
            </a:r>
          </a:p>
        </p:txBody>
      </p:sp>
      <p:sp>
        <p:nvSpPr>
          <p:cNvPr id="2" name="TextBox 1">
            <a:extLst>
              <a:ext uri="{FF2B5EF4-FFF2-40B4-BE49-F238E27FC236}">
                <a16:creationId xmlns:a16="http://schemas.microsoft.com/office/drawing/2014/main" id="{83FA6835-D545-4598-9B8E-0CE5C6A573F5}"/>
              </a:ext>
            </a:extLst>
          </p:cNvPr>
          <p:cNvSpPr txBox="1"/>
          <p:nvPr/>
        </p:nvSpPr>
        <p:spPr>
          <a:xfrm>
            <a:off x="-4817" y="535027"/>
            <a:ext cx="9474476" cy="923330"/>
          </a:xfrm>
          <a:prstGeom prst="rect">
            <a:avLst/>
          </a:prstGeom>
          <a:noFill/>
        </p:spPr>
        <p:txBody>
          <a:bodyPr wrap="square" rtlCol="0">
            <a:spAutoFit/>
          </a:bodyPr>
          <a:lstStyle/>
          <a:p>
            <a:pPr algn="ctr"/>
            <a:r>
              <a:rPr lang="en-GB" sz="54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Sugar is also found in…</a:t>
            </a:r>
          </a:p>
        </p:txBody>
      </p:sp>
    </p:spTree>
    <p:extLst>
      <p:ext uri="{BB962C8B-B14F-4D97-AF65-F5344CB8AC3E}">
        <p14:creationId xmlns:p14="http://schemas.microsoft.com/office/powerpoint/2010/main" val="33944392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15"/>
                                        </p:tgtEl>
                                      </p:cBhvr>
                                    </p:animEffect>
                                    <p:animScale>
                                      <p:cBhvr>
                                        <p:cTn id="19"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A94F7-9F04-424C-845B-FFEA79EA111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00" r="5499" b="-1"/>
          <a:stretch/>
        </p:blipFill>
        <p:spPr>
          <a:xfrm>
            <a:off x="20" y="10"/>
            <a:ext cx="9143980" cy="6857990"/>
          </a:xfrm>
          <a:prstGeom prst="rect">
            <a:avLst/>
          </a:prstGeom>
        </p:spPr>
      </p:pic>
    </p:spTree>
    <p:extLst>
      <p:ext uri="{BB962C8B-B14F-4D97-AF65-F5344CB8AC3E}">
        <p14:creationId xmlns:p14="http://schemas.microsoft.com/office/powerpoint/2010/main" val="4172302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D89BB20-B12D-4587-9971-03A77494956A}"/>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8" name="TextBox 27">
            <a:extLst>
              <a:ext uri="{FF2B5EF4-FFF2-40B4-BE49-F238E27FC236}">
                <a16:creationId xmlns:a16="http://schemas.microsoft.com/office/drawing/2014/main" id="{D99F1A78-0F69-4C64-B130-201ED56A6428}"/>
              </a:ext>
            </a:extLst>
          </p:cNvPr>
          <p:cNvSpPr txBox="1"/>
          <p:nvPr/>
        </p:nvSpPr>
        <p:spPr>
          <a:xfrm>
            <a:off x="-231497" y="1026389"/>
            <a:ext cx="9474476" cy="707886"/>
          </a:xfrm>
          <a:prstGeom prst="rect">
            <a:avLst/>
          </a:prstGeom>
          <a:noFill/>
        </p:spPr>
        <p:txBody>
          <a:bodyPr wrap="square" rtlCol="0">
            <a:spAutoFit/>
          </a:bodyPr>
          <a:lstStyle/>
          <a:p>
            <a:pPr algn="ctr"/>
            <a:r>
              <a:rPr lang="en-GB" sz="40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What is the problem with sugar?</a:t>
            </a:r>
          </a:p>
        </p:txBody>
      </p:sp>
      <p:sp>
        <p:nvSpPr>
          <p:cNvPr id="39" name="TextBox 38">
            <a:extLst>
              <a:ext uri="{FF2B5EF4-FFF2-40B4-BE49-F238E27FC236}">
                <a16:creationId xmlns:a16="http://schemas.microsoft.com/office/drawing/2014/main" id="{3955FABC-6DBC-44B1-8DEF-28C40E57063C}"/>
              </a:ext>
            </a:extLst>
          </p:cNvPr>
          <p:cNvSpPr txBox="1"/>
          <p:nvPr/>
        </p:nvSpPr>
        <p:spPr>
          <a:xfrm>
            <a:off x="287021" y="1886978"/>
            <a:ext cx="8569954" cy="954107"/>
          </a:xfrm>
          <a:prstGeom prst="rect">
            <a:avLst/>
          </a:prstGeom>
          <a:noFill/>
        </p:spPr>
        <p:txBody>
          <a:bodyPr wrap="square" rtlCol="0">
            <a:spAutoFit/>
          </a:bodyPr>
          <a:lstStyle/>
          <a:p>
            <a:r>
              <a:rPr lang="en-GB" sz="2800" dirty="0">
                <a:solidFill>
                  <a:schemeClr val="bg1"/>
                </a:solidFill>
                <a:latin typeface="Segoe UI Emoji" panose="020B0502040204020203" pitchFamily="34" charset="0"/>
                <a:ea typeface="Segoe UI Emoji" panose="020B0502040204020203" pitchFamily="34" charset="0"/>
              </a:rPr>
              <a:t>Sugary food and drinks might taste nice but eating them too often can cause problems such as:</a:t>
            </a:r>
          </a:p>
        </p:txBody>
      </p:sp>
      <p:pic>
        <p:nvPicPr>
          <p:cNvPr id="3" name="Graphic 2" descr="Tooth">
            <a:extLst>
              <a:ext uri="{FF2B5EF4-FFF2-40B4-BE49-F238E27FC236}">
                <a16:creationId xmlns:a16="http://schemas.microsoft.com/office/drawing/2014/main" id="{39A52B5B-21EA-4A25-9813-B1061E7466A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4045" y="3042948"/>
            <a:ext cx="757113" cy="757113"/>
          </a:xfrm>
          <a:prstGeom prst="rect">
            <a:avLst/>
          </a:prstGeom>
        </p:spPr>
      </p:pic>
      <p:sp>
        <p:nvSpPr>
          <p:cNvPr id="31" name="TextBox 30">
            <a:extLst>
              <a:ext uri="{FF2B5EF4-FFF2-40B4-BE49-F238E27FC236}">
                <a16:creationId xmlns:a16="http://schemas.microsoft.com/office/drawing/2014/main" id="{91FC92BF-8246-49BE-B6DD-D664DCC0A77E}"/>
              </a:ext>
            </a:extLst>
          </p:cNvPr>
          <p:cNvSpPr txBox="1"/>
          <p:nvPr/>
        </p:nvSpPr>
        <p:spPr>
          <a:xfrm>
            <a:off x="1394401" y="3140143"/>
            <a:ext cx="8569954" cy="523220"/>
          </a:xfrm>
          <a:prstGeom prst="rect">
            <a:avLst/>
          </a:prstGeom>
          <a:noFill/>
        </p:spPr>
        <p:txBody>
          <a:bodyPr wrap="square" rtlCol="0">
            <a:spAutoFit/>
          </a:bodyPr>
          <a:lstStyle/>
          <a:p>
            <a:r>
              <a:rPr lang="en-GB" sz="2800" b="1" dirty="0">
                <a:solidFill>
                  <a:schemeClr val="bg1"/>
                </a:solidFill>
                <a:effectLst>
                  <a:outerShdw blurRad="38100" dist="38100" dir="2700000" algn="tl">
                    <a:srgbClr val="000000">
                      <a:alpha val="43137"/>
                    </a:srgbClr>
                  </a:outerShdw>
                </a:effectLst>
                <a:latin typeface="Segoe UI Emoji" panose="020B0502040204020203" pitchFamily="34" charset="0"/>
                <a:ea typeface="Segoe UI Emoji" panose="020B0502040204020203" pitchFamily="34" charset="0"/>
              </a:rPr>
              <a:t>Tooth decay</a:t>
            </a:r>
          </a:p>
        </p:txBody>
      </p:sp>
      <p:pic>
        <p:nvPicPr>
          <p:cNvPr id="5" name="Graphic 4" descr="Head with gears">
            <a:extLst>
              <a:ext uri="{FF2B5EF4-FFF2-40B4-BE49-F238E27FC236}">
                <a16:creationId xmlns:a16="http://schemas.microsoft.com/office/drawing/2014/main" id="{36F7F0B9-AB13-4D66-8C9C-B5712F21A91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4046" y="3947395"/>
            <a:ext cx="757113" cy="757113"/>
          </a:xfrm>
          <a:prstGeom prst="rect">
            <a:avLst/>
          </a:prstGeom>
        </p:spPr>
      </p:pic>
      <p:sp>
        <p:nvSpPr>
          <p:cNvPr id="40" name="TextBox 39">
            <a:extLst>
              <a:ext uri="{FF2B5EF4-FFF2-40B4-BE49-F238E27FC236}">
                <a16:creationId xmlns:a16="http://schemas.microsoft.com/office/drawing/2014/main" id="{164DD164-A7D6-434A-820A-4A07777D23F2}"/>
              </a:ext>
            </a:extLst>
          </p:cNvPr>
          <p:cNvSpPr txBox="1"/>
          <p:nvPr/>
        </p:nvSpPr>
        <p:spPr>
          <a:xfrm>
            <a:off x="1410667" y="4015391"/>
            <a:ext cx="8569954" cy="523220"/>
          </a:xfrm>
          <a:prstGeom prst="rect">
            <a:avLst/>
          </a:prstGeom>
          <a:noFill/>
        </p:spPr>
        <p:txBody>
          <a:bodyPr wrap="square" rtlCol="0">
            <a:spAutoFit/>
          </a:bodyPr>
          <a:lstStyle/>
          <a:p>
            <a:r>
              <a:rPr lang="en-GB" sz="2800" b="1" dirty="0">
                <a:solidFill>
                  <a:schemeClr val="bg1"/>
                </a:solidFill>
                <a:effectLst>
                  <a:outerShdw blurRad="38100" dist="38100" dir="2700000" algn="tl">
                    <a:srgbClr val="000000">
                      <a:alpha val="43137"/>
                    </a:srgbClr>
                  </a:outerShdw>
                </a:effectLst>
                <a:latin typeface="Segoe UI Emoji" panose="020B0502040204020203" pitchFamily="34" charset="0"/>
                <a:ea typeface="Segoe UI Emoji" panose="020B0502040204020203" pitchFamily="34" charset="0"/>
              </a:rPr>
              <a:t>Can make it difficult for us to concentrate</a:t>
            </a:r>
          </a:p>
        </p:txBody>
      </p:sp>
      <p:pic>
        <p:nvPicPr>
          <p:cNvPr id="7" name="Graphic 6" descr="Heart with pulse">
            <a:extLst>
              <a:ext uri="{FF2B5EF4-FFF2-40B4-BE49-F238E27FC236}">
                <a16:creationId xmlns:a16="http://schemas.microsoft.com/office/drawing/2014/main" id="{F8B66849-201A-4C9E-9BF0-274A351CD57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83940" y="4865020"/>
            <a:ext cx="752712" cy="752712"/>
          </a:xfrm>
          <a:prstGeom prst="rect">
            <a:avLst/>
          </a:prstGeom>
        </p:spPr>
      </p:pic>
      <p:sp>
        <p:nvSpPr>
          <p:cNvPr id="41" name="TextBox 40">
            <a:extLst>
              <a:ext uri="{FF2B5EF4-FFF2-40B4-BE49-F238E27FC236}">
                <a16:creationId xmlns:a16="http://schemas.microsoft.com/office/drawing/2014/main" id="{3EB3FD9C-18EC-4D19-AC26-5212747EC41F}"/>
              </a:ext>
            </a:extLst>
          </p:cNvPr>
          <p:cNvSpPr txBox="1"/>
          <p:nvPr/>
        </p:nvSpPr>
        <p:spPr>
          <a:xfrm>
            <a:off x="1410667" y="4856864"/>
            <a:ext cx="8569954" cy="523220"/>
          </a:xfrm>
          <a:prstGeom prst="rect">
            <a:avLst/>
          </a:prstGeom>
          <a:noFill/>
        </p:spPr>
        <p:txBody>
          <a:bodyPr wrap="square" rtlCol="0">
            <a:spAutoFit/>
          </a:bodyPr>
          <a:lstStyle/>
          <a:p>
            <a:r>
              <a:rPr lang="en-GB" sz="2800" b="1" dirty="0">
                <a:solidFill>
                  <a:schemeClr val="bg1"/>
                </a:solidFill>
                <a:effectLst>
                  <a:outerShdw blurRad="38100" dist="38100" dir="2700000" algn="tl">
                    <a:srgbClr val="000000">
                      <a:alpha val="43137"/>
                    </a:srgbClr>
                  </a:outerShdw>
                </a:effectLst>
                <a:latin typeface="Segoe UI Emoji" panose="020B0502040204020203" pitchFamily="34" charset="0"/>
                <a:ea typeface="Segoe UI Emoji" panose="020B0502040204020203" pitchFamily="34" charset="0"/>
              </a:rPr>
              <a:t>Health problems as we get older</a:t>
            </a:r>
          </a:p>
        </p:txBody>
      </p:sp>
    </p:spTree>
    <p:extLst>
      <p:ext uri="{BB962C8B-B14F-4D97-AF65-F5344CB8AC3E}">
        <p14:creationId xmlns:p14="http://schemas.microsoft.com/office/powerpoint/2010/main" val="209828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A8ED720-C2C4-419B-BBEF-2B5D754AED4F}"/>
              </a:ext>
            </a:extLst>
          </p:cNvPr>
          <p:cNvGrpSpPr/>
          <p:nvPr/>
        </p:nvGrpSpPr>
        <p:grpSpPr>
          <a:xfrm>
            <a:off x="-165239" y="504989"/>
            <a:ext cx="9474476" cy="6379516"/>
            <a:chOff x="-165239" y="504989"/>
            <a:chExt cx="9474476" cy="637951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50498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8" name="TextBox 27">
            <a:extLst>
              <a:ext uri="{FF2B5EF4-FFF2-40B4-BE49-F238E27FC236}">
                <a16:creationId xmlns:a16="http://schemas.microsoft.com/office/drawing/2014/main" id="{D99F1A78-0F69-4C64-B130-201ED56A6428}"/>
              </a:ext>
            </a:extLst>
          </p:cNvPr>
          <p:cNvSpPr txBox="1"/>
          <p:nvPr/>
        </p:nvSpPr>
        <p:spPr>
          <a:xfrm>
            <a:off x="-165240" y="1014624"/>
            <a:ext cx="9474476" cy="707886"/>
          </a:xfrm>
          <a:prstGeom prst="rect">
            <a:avLst/>
          </a:prstGeom>
          <a:noFill/>
        </p:spPr>
        <p:txBody>
          <a:bodyPr wrap="square" rtlCol="0">
            <a:spAutoFit/>
          </a:bodyPr>
          <a:lstStyle/>
          <a:p>
            <a:pPr algn="ctr"/>
            <a:r>
              <a:rPr lang="en-GB" sz="40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How much sugar are we allowed?</a:t>
            </a:r>
          </a:p>
        </p:txBody>
      </p:sp>
      <p:pic>
        <p:nvPicPr>
          <p:cNvPr id="40" name="Picture 39">
            <a:extLst>
              <a:ext uri="{FF2B5EF4-FFF2-40B4-BE49-F238E27FC236}">
                <a16:creationId xmlns:a16="http://schemas.microsoft.com/office/drawing/2014/main" id="{2E2CD96B-463E-4BA2-B4B8-9A632A157C2B}"/>
              </a:ext>
            </a:extLst>
          </p:cNvPr>
          <p:cNvPicPr>
            <a:picLocks noChangeAspect="1"/>
          </p:cNvPicPr>
          <p:nvPr/>
        </p:nvPicPr>
        <p:blipFill rotWithShape="1">
          <a:blip r:embed="rId8"/>
          <a:srcRect l="26667" t="45398" r="27719" b="25582"/>
          <a:stretch/>
        </p:blipFill>
        <p:spPr>
          <a:xfrm>
            <a:off x="171567" y="2199380"/>
            <a:ext cx="8800866" cy="3148003"/>
          </a:xfrm>
          <a:prstGeom prst="rect">
            <a:avLst/>
          </a:prstGeom>
          <a:effectLst>
            <a:softEdge rad="63500"/>
          </a:effectLst>
        </p:spPr>
      </p:pic>
      <p:sp>
        <p:nvSpPr>
          <p:cNvPr id="2" name="Oval 1">
            <a:extLst>
              <a:ext uri="{FF2B5EF4-FFF2-40B4-BE49-F238E27FC236}">
                <a16:creationId xmlns:a16="http://schemas.microsoft.com/office/drawing/2014/main" id="{8935EE4C-DD03-4C91-AEB4-8A0DFD9DECD0}"/>
              </a:ext>
            </a:extLst>
          </p:cNvPr>
          <p:cNvSpPr/>
          <p:nvPr/>
        </p:nvSpPr>
        <p:spPr>
          <a:xfrm>
            <a:off x="6648392" y="2944828"/>
            <a:ext cx="2230442" cy="968343"/>
          </a:xfrm>
          <a:prstGeom prst="ellipse">
            <a:avLst/>
          </a:prstGeom>
          <a:noFill/>
          <a:ln w="57150">
            <a:solidFill>
              <a:srgbClr val="93D1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146C4BC0-8ED3-4026-89D2-9E5DE573208A}"/>
              </a:ext>
            </a:extLst>
          </p:cNvPr>
          <p:cNvSpPr/>
          <p:nvPr/>
        </p:nvSpPr>
        <p:spPr>
          <a:xfrm>
            <a:off x="6640517" y="3699317"/>
            <a:ext cx="2230442" cy="968343"/>
          </a:xfrm>
          <a:prstGeom prst="ellipse">
            <a:avLst/>
          </a:prstGeom>
          <a:noFill/>
          <a:ln w="57150">
            <a:solidFill>
              <a:srgbClr val="93D1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40781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F8FEAA5-48D2-430E-B02A-FEBDC402805B}"/>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8" name="TextBox 27">
            <a:extLst>
              <a:ext uri="{FF2B5EF4-FFF2-40B4-BE49-F238E27FC236}">
                <a16:creationId xmlns:a16="http://schemas.microsoft.com/office/drawing/2014/main" id="{D99F1A78-0F69-4C64-B130-201ED56A6428}"/>
              </a:ext>
            </a:extLst>
          </p:cNvPr>
          <p:cNvSpPr txBox="1"/>
          <p:nvPr/>
        </p:nvSpPr>
        <p:spPr>
          <a:xfrm>
            <a:off x="-165239" y="937928"/>
            <a:ext cx="9474476" cy="707886"/>
          </a:xfrm>
          <a:prstGeom prst="rect">
            <a:avLst/>
          </a:prstGeom>
          <a:noFill/>
        </p:spPr>
        <p:txBody>
          <a:bodyPr wrap="square" rtlCol="0">
            <a:spAutoFit/>
          </a:bodyPr>
          <a:lstStyle/>
          <a:p>
            <a:pPr algn="ctr"/>
            <a:r>
              <a:rPr lang="en-GB" sz="40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What does 5 cubes of sugar look like?</a:t>
            </a:r>
          </a:p>
        </p:txBody>
      </p:sp>
      <p:pic>
        <p:nvPicPr>
          <p:cNvPr id="43" name="Picture 42">
            <a:extLst>
              <a:ext uri="{FF2B5EF4-FFF2-40B4-BE49-F238E27FC236}">
                <a16:creationId xmlns:a16="http://schemas.microsoft.com/office/drawing/2014/main" id="{7ED66E54-70A4-424B-8AD2-C7DE0F63B124}"/>
              </a:ext>
            </a:extLst>
          </p:cNvPr>
          <p:cNvPicPr>
            <a:picLocks noChangeAspect="1"/>
          </p:cNvPicPr>
          <p:nvPr/>
        </p:nvPicPr>
        <p:blipFill>
          <a:blip r:embed="rId8">
            <a:clrChange>
              <a:clrFrom>
                <a:srgbClr val="53AD99"/>
              </a:clrFrom>
              <a:clrTo>
                <a:srgbClr val="53AD99">
                  <a:alpha val="0"/>
                </a:srgbClr>
              </a:clrTo>
            </a:clrChange>
            <a:extLst>
              <a:ext uri="{28A0092B-C50C-407E-A947-70E740481C1C}">
                <a14:useLocalDpi xmlns:a14="http://schemas.microsoft.com/office/drawing/2010/main" val="0"/>
              </a:ext>
            </a:extLst>
          </a:blip>
          <a:stretch>
            <a:fillRect/>
          </a:stretch>
        </p:blipFill>
        <p:spPr>
          <a:xfrm>
            <a:off x="378251" y="1828405"/>
            <a:ext cx="1425671" cy="1387245"/>
          </a:xfrm>
          <a:prstGeom prst="rect">
            <a:avLst/>
          </a:prstGeom>
        </p:spPr>
      </p:pic>
      <p:pic>
        <p:nvPicPr>
          <p:cNvPr id="46" name="Picture 45">
            <a:extLst>
              <a:ext uri="{FF2B5EF4-FFF2-40B4-BE49-F238E27FC236}">
                <a16:creationId xmlns:a16="http://schemas.microsoft.com/office/drawing/2014/main" id="{25E6ACD0-28CB-6D46-980D-38A5FB7B9DF6}"/>
              </a:ext>
            </a:extLst>
          </p:cNvPr>
          <p:cNvPicPr>
            <a:picLocks noChangeAspect="1"/>
          </p:cNvPicPr>
          <p:nvPr/>
        </p:nvPicPr>
        <p:blipFill>
          <a:blip r:embed="rId8">
            <a:clrChange>
              <a:clrFrom>
                <a:srgbClr val="53AD99"/>
              </a:clrFrom>
              <a:clrTo>
                <a:srgbClr val="53AD99">
                  <a:alpha val="0"/>
                </a:srgbClr>
              </a:clrTo>
            </a:clrChange>
            <a:extLst>
              <a:ext uri="{28A0092B-C50C-407E-A947-70E740481C1C}">
                <a14:useLocalDpi xmlns:a14="http://schemas.microsoft.com/office/drawing/2010/main" val="0"/>
              </a:ext>
            </a:extLst>
          </a:blip>
          <a:stretch>
            <a:fillRect/>
          </a:stretch>
        </p:blipFill>
        <p:spPr>
          <a:xfrm>
            <a:off x="2053092" y="1802955"/>
            <a:ext cx="1425671" cy="1387245"/>
          </a:xfrm>
          <a:prstGeom prst="rect">
            <a:avLst/>
          </a:prstGeom>
        </p:spPr>
      </p:pic>
      <p:pic>
        <p:nvPicPr>
          <p:cNvPr id="47" name="Picture 46">
            <a:extLst>
              <a:ext uri="{FF2B5EF4-FFF2-40B4-BE49-F238E27FC236}">
                <a16:creationId xmlns:a16="http://schemas.microsoft.com/office/drawing/2014/main" id="{7A1C9C45-20E0-9C46-A0C3-08D4B551B3F0}"/>
              </a:ext>
            </a:extLst>
          </p:cNvPr>
          <p:cNvPicPr>
            <a:picLocks noChangeAspect="1"/>
          </p:cNvPicPr>
          <p:nvPr/>
        </p:nvPicPr>
        <p:blipFill>
          <a:blip r:embed="rId8">
            <a:clrChange>
              <a:clrFrom>
                <a:srgbClr val="53AD99"/>
              </a:clrFrom>
              <a:clrTo>
                <a:srgbClr val="53AD99">
                  <a:alpha val="0"/>
                </a:srgbClr>
              </a:clrTo>
            </a:clrChange>
            <a:extLst>
              <a:ext uri="{28A0092B-C50C-407E-A947-70E740481C1C}">
                <a14:useLocalDpi xmlns:a14="http://schemas.microsoft.com/office/drawing/2010/main" val="0"/>
              </a:ext>
            </a:extLst>
          </a:blip>
          <a:stretch>
            <a:fillRect/>
          </a:stretch>
        </p:blipFill>
        <p:spPr>
          <a:xfrm>
            <a:off x="3722750" y="1818358"/>
            <a:ext cx="1425671" cy="1387245"/>
          </a:xfrm>
          <a:prstGeom prst="rect">
            <a:avLst/>
          </a:prstGeom>
        </p:spPr>
      </p:pic>
      <p:pic>
        <p:nvPicPr>
          <p:cNvPr id="48" name="Picture 47">
            <a:extLst>
              <a:ext uri="{FF2B5EF4-FFF2-40B4-BE49-F238E27FC236}">
                <a16:creationId xmlns:a16="http://schemas.microsoft.com/office/drawing/2014/main" id="{64DD2E0D-B2C6-4F40-B435-40A2130BC96B}"/>
              </a:ext>
            </a:extLst>
          </p:cNvPr>
          <p:cNvPicPr>
            <a:picLocks noChangeAspect="1"/>
          </p:cNvPicPr>
          <p:nvPr/>
        </p:nvPicPr>
        <p:blipFill>
          <a:blip r:embed="rId8">
            <a:clrChange>
              <a:clrFrom>
                <a:srgbClr val="53AD99"/>
              </a:clrFrom>
              <a:clrTo>
                <a:srgbClr val="53AD99">
                  <a:alpha val="0"/>
                </a:srgbClr>
              </a:clrTo>
            </a:clrChange>
            <a:extLst>
              <a:ext uri="{28A0092B-C50C-407E-A947-70E740481C1C}">
                <a14:useLocalDpi xmlns:a14="http://schemas.microsoft.com/office/drawing/2010/main" val="0"/>
              </a:ext>
            </a:extLst>
          </a:blip>
          <a:stretch>
            <a:fillRect/>
          </a:stretch>
        </p:blipFill>
        <p:spPr>
          <a:xfrm>
            <a:off x="5387353" y="1798843"/>
            <a:ext cx="1425671" cy="1387245"/>
          </a:xfrm>
          <a:prstGeom prst="rect">
            <a:avLst/>
          </a:prstGeom>
        </p:spPr>
      </p:pic>
      <p:pic>
        <p:nvPicPr>
          <p:cNvPr id="49" name="Picture 48">
            <a:extLst>
              <a:ext uri="{FF2B5EF4-FFF2-40B4-BE49-F238E27FC236}">
                <a16:creationId xmlns:a16="http://schemas.microsoft.com/office/drawing/2014/main" id="{85EF8D14-02D6-EA43-A8B1-1C71D256313C}"/>
              </a:ext>
            </a:extLst>
          </p:cNvPr>
          <p:cNvPicPr>
            <a:picLocks noChangeAspect="1"/>
          </p:cNvPicPr>
          <p:nvPr/>
        </p:nvPicPr>
        <p:blipFill>
          <a:blip r:embed="rId8">
            <a:clrChange>
              <a:clrFrom>
                <a:srgbClr val="53AD99"/>
              </a:clrFrom>
              <a:clrTo>
                <a:srgbClr val="53AD99">
                  <a:alpha val="0"/>
                </a:srgbClr>
              </a:clrTo>
            </a:clrChange>
            <a:extLst>
              <a:ext uri="{28A0092B-C50C-407E-A947-70E740481C1C}">
                <a14:useLocalDpi xmlns:a14="http://schemas.microsoft.com/office/drawing/2010/main" val="0"/>
              </a:ext>
            </a:extLst>
          </a:blip>
          <a:stretch>
            <a:fillRect/>
          </a:stretch>
        </p:blipFill>
        <p:spPr>
          <a:xfrm>
            <a:off x="7051956" y="1772858"/>
            <a:ext cx="1425671" cy="1387245"/>
          </a:xfrm>
          <a:prstGeom prst="rect">
            <a:avLst/>
          </a:prstGeom>
        </p:spPr>
      </p:pic>
      <p:pic>
        <p:nvPicPr>
          <p:cNvPr id="50" name="Picture 2" descr="Petition · Yoplait: Make 'petits filous' available in 1000ml tubs ...">
            <a:extLst>
              <a:ext uri="{FF2B5EF4-FFF2-40B4-BE49-F238E27FC236}">
                <a16:creationId xmlns:a16="http://schemas.microsoft.com/office/drawing/2014/main" id="{3920D53F-EBFF-154F-B1DC-0B03E948A8DF}"/>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l="15044" r="14020"/>
          <a:stretch/>
        </p:blipFill>
        <p:spPr bwMode="auto">
          <a:xfrm>
            <a:off x="2039224" y="3574031"/>
            <a:ext cx="2074862" cy="22164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BD5E95F-B6C5-6F49-AAE1-56682C6EE19C}"/>
              </a:ext>
            </a:extLst>
          </p:cNvPr>
          <p:cNvPicPr>
            <a:picLocks noChangeAspect="1"/>
          </p:cNvPicPr>
          <p:nvPr/>
        </p:nvPicPr>
        <p:blipFill rotWithShape="1">
          <a:blip r:embed="rId10">
            <a:extLst>
              <a:ext uri="{28A0092B-C50C-407E-A947-70E740481C1C}">
                <a14:useLocalDpi xmlns:a14="http://schemas.microsoft.com/office/drawing/2010/main" val="0"/>
              </a:ext>
            </a:extLst>
          </a:blip>
          <a:srcRect b="5170"/>
          <a:stretch/>
        </p:blipFill>
        <p:spPr>
          <a:xfrm>
            <a:off x="4823218" y="3289260"/>
            <a:ext cx="1972648" cy="2922937"/>
          </a:xfrm>
          <a:prstGeom prst="rect">
            <a:avLst/>
          </a:prstGeom>
        </p:spPr>
      </p:pic>
    </p:spTree>
    <p:extLst>
      <p:ext uri="{BB962C8B-B14F-4D97-AF65-F5344CB8AC3E}">
        <p14:creationId xmlns:p14="http://schemas.microsoft.com/office/powerpoint/2010/main" val="248155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5E0243F-4988-44FA-893C-051C4C7CB404}"/>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8" name="TextBox 27">
            <a:extLst>
              <a:ext uri="{FF2B5EF4-FFF2-40B4-BE49-F238E27FC236}">
                <a16:creationId xmlns:a16="http://schemas.microsoft.com/office/drawing/2014/main" id="{D99F1A78-0F69-4C64-B130-201ED56A6428}"/>
              </a:ext>
            </a:extLst>
          </p:cNvPr>
          <p:cNvSpPr txBox="1"/>
          <p:nvPr/>
        </p:nvSpPr>
        <p:spPr>
          <a:xfrm>
            <a:off x="-165239" y="899938"/>
            <a:ext cx="9474476" cy="707886"/>
          </a:xfrm>
          <a:prstGeom prst="rect">
            <a:avLst/>
          </a:prstGeom>
          <a:noFill/>
        </p:spPr>
        <p:txBody>
          <a:bodyPr wrap="square" rtlCol="0">
            <a:spAutoFit/>
          </a:bodyPr>
          <a:lstStyle/>
          <a:p>
            <a:pPr algn="ctr"/>
            <a:r>
              <a:rPr lang="en-GB" sz="40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What does 6 cubes of sugar look like?</a:t>
            </a:r>
          </a:p>
        </p:txBody>
      </p:sp>
      <p:pic>
        <p:nvPicPr>
          <p:cNvPr id="43" name="Picture 42">
            <a:extLst>
              <a:ext uri="{FF2B5EF4-FFF2-40B4-BE49-F238E27FC236}">
                <a16:creationId xmlns:a16="http://schemas.microsoft.com/office/drawing/2014/main" id="{7ED66E54-70A4-424B-8AD2-C7DE0F63B124}"/>
              </a:ext>
            </a:extLst>
          </p:cNvPr>
          <p:cNvPicPr>
            <a:picLocks noChangeAspect="1"/>
          </p:cNvPicPr>
          <p:nvPr/>
        </p:nvPicPr>
        <p:blipFill>
          <a:blip r:embed="rId8">
            <a:clrChange>
              <a:clrFrom>
                <a:srgbClr val="53AD99"/>
              </a:clrFrom>
              <a:clrTo>
                <a:srgbClr val="53AD99">
                  <a:alpha val="0"/>
                </a:srgbClr>
              </a:clrTo>
            </a:clrChange>
            <a:extLst>
              <a:ext uri="{28A0092B-C50C-407E-A947-70E740481C1C}">
                <a14:useLocalDpi xmlns:a14="http://schemas.microsoft.com/office/drawing/2010/main" val="0"/>
              </a:ext>
            </a:extLst>
          </a:blip>
          <a:stretch>
            <a:fillRect/>
          </a:stretch>
        </p:blipFill>
        <p:spPr>
          <a:xfrm>
            <a:off x="180623" y="1713645"/>
            <a:ext cx="1425671" cy="1387245"/>
          </a:xfrm>
          <a:prstGeom prst="rect">
            <a:avLst/>
          </a:prstGeom>
        </p:spPr>
      </p:pic>
      <p:pic>
        <p:nvPicPr>
          <p:cNvPr id="46" name="Picture 45">
            <a:extLst>
              <a:ext uri="{FF2B5EF4-FFF2-40B4-BE49-F238E27FC236}">
                <a16:creationId xmlns:a16="http://schemas.microsoft.com/office/drawing/2014/main" id="{25E6ACD0-28CB-6D46-980D-38A5FB7B9DF6}"/>
              </a:ext>
            </a:extLst>
          </p:cNvPr>
          <p:cNvPicPr>
            <a:picLocks noChangeAspect="1"/>
          </p:cNvPicPr>
          <p:nvPr/>
        </p:nvPicPr>
        <p:blipFill>
          <a:blip r:embed="rId8">
            <a:clrChange>
              <a:clrFrom>
                <a:srgbClr val="53AD99"/>
              </a:clrFrom>
              <a:clrTo>
                <a:srgbClr val="53AD99">
                  <a:alpha val="0"/>
                </a:srgbClr>
              </a:clrTo>
            </a:clrChange>
            <a:extLst>
              <a:ext uri="{28A0092B-C50C-407E-A947-70E740481C1C}">
                <a14:useLocalDpi xmlns:a14="http://schemas.microsoft.com/office/drawing/2010/main" val="0"/>
              </a:ext>
            </a:extLst>
          </a:blip>
          <a:stretch>
            <a:fillRect/>
          </a:stretch>
        </p:blipFill>
        <p:spPr>
          <a:xfrm>
            <a:off x="1606294" y="1723122"/>
            <a:ext cx="1425671" cy="1387245"/>
          </a:xfrm>
          <a:prstGeom prst="rect">
            <a:avLst/>
          </a:prstGeom>
        </p:spPr>
      </p:pic>
      <p:pic>
        <p:nvPicPr>
          <p:cNvPr id="47" name="Picture 46">
            <a:extLst>
              <a:ext uri="{FF2B5EF4-FFF2-40B4-BE49-F238E27FC236}">
                <a16:creationId xmlns:a16="http://schemas.microsoft.com/office/drawing/2014/main" id="{7A1C9C45-20E0-9C46-A0C3-08D4B551B3F0}"/>
              </a:ext>
            </a:extLst>
          </p:cNvPr>
          <p:cNvPicPr>
            <a:picLocks noChangeAspect="1"/>
          </p:cNvPicPr>
          <p:nvPr/>
        </p:nvPicPr>
        <p:blipFill>
          <a:blip r:embed="rId8">
            <a:clrChange>
              <a:clrFrom>
                <a:srgbClr val="53AD99"/>
              </a:clrFrom>
              <a:clrTo>
                <a:srgbClr val="53AD99">
                  <a:alpha val="0"/>
                </a:srgbClr>
              </a:clrTo>
            </a:clrChange>
            <a:extLst>
              <a:ext uri="{28A0092B-C50C-407E-A947-70E740481C1C}">
                <a14:useLocalDpi xmlns:a14="http://schemas.microsoft.com/office/drawing/2010/main" val="0"/>
              </a:ext>
            </a:extLst>
          </a:blip>
          <a:stretch>
            <a:fillRect/>
          </a:stretch>
        </p:blipFill>
        <p:spPr>
          <a:xfrm>
            <a:off x="3045422" y="1740370"/>
            <a:ext cx="1425671" cy="1387245"/>
          </a:xfrm>
          <a:prstGeom prst="rect">
            <a:avLst/>
          </a:prstGeom>
        </p:spPr>
      </p:pic>
      <p:pic>
        <p:nvPicPr>
          <p:cNvPr id="48" name="Picture 47">
            <a:extLst>
              <a:ext uri="{FF2B5EF4-FFF2-40B4-BE49-F238E27FC236}">
                <a16:creationId xmlns:a16="http://schemas.microsoft.com/office/drawing/2014/main" id="{64DD2E0D-B2C6-4F40-B435-40A2130BC96B}"/>
              </a:ext>
            </a:extLst>
          </p:cNvPr>
          <p:cNvPicPr>
            <a:picLocks noChangeAspect="1"/>
          </p:cNvPicPr>
          <p:nvPr/>
        </p:nvPicPr>
        <p:blipFill>
          <a:blip r:embed="rId8">
            <a:clrChange>
              <a:clrFrom>
                <a:srgbClr val="53AD99"/>
              </a:clrFrom>
              <a:clrTo>
                <a:srgbClr val="53AD99">
                  <a:alpha val="0"/>
                </a:srgbClr>
              </a:clrTo>
            </a:clrChange>
            <a:extLst>
              <a:ext uri="{28A0092B-C50C-407E-A947-70E740481C1C}">
                <a14:useLocalDpi xmlns:a14="http://schemas.microsoft.com/office/drawing/2010/main" val="0"/>
              </a:ext>
            </a:extLst>
          </a:blip>
          <a:stretch>
            <a:fillRect/>
          </a:stretch>
        </p:blipFill>
        <p:spPr>
          <a:xfrm>
            <a:off x="4471093" y="1761717"/>
            <a:ext cx="1425671" cy="1387245"/>
          </a:xfrm>
          <a:prstGeom prst="rect">
            <a:avLst/>
          </a:prstGeom>
        </p:spPr>
      </p:pic>
      <p:pic>
        <p:nvPicPr>
          <p:cNvPr id="49" name="Picture 48">
            <a:extLst>
              <a:ext uri="{FF2B5EF4-FFF2-40B4-BE49-F238E27FC236}">
                <a16:creationId xmlns:a16="http://schemas.microsoft.com/office/drawing/2014/main" id="{85EF8D14-02D6-EA43-A8B1-1C71D256313C}"/>
              </a:ext>
            </a:extLst>
          </p:cNvPr>
          <p:cNvPicPr>
            <a:picLocks noChangeAspect="1"/>
          </p:cNvPicPr>
          <p:nvPr/>
        </p:nvPicPr>
        <p:blipFill>
          <a:blip r:embed="rId8">
            <a:clrChange>
              <a:clrFrom>
                <a:srgbClr val="53AD99"/>
              </a:clrFrom>
              <a:clrTo>
                <a:srgbClr val="53AD99">
                  <a:alpha val="0"/>
                </a:srgbClr>
              </a:clrTo>
            </a:clrChange>
            <a:extLst>
              <a:ext uri="{28A0092B-C50C-407E-A947-70E740481C1C}">
                <a14:useLocalDpi xmlns:a14="http://schemas.microsoft.com/office/drawing/2010/main" val="0"/>
              </a:ext>
            </a:extLst>
          </a:blip>
          <a:stretch>
            <a:fillRect/>
          </a:stretch>
        </p:blipFill>
        <p:spPr>
          <a:xfrm>
            <a:off x="5928647" y="1774935"/>
            <a:ext cx="1425671" cy="1387245"/>
          </a:xfrm>
          <a:prstGeom prst="rect">
            <a:avLst/>
          </a:prstGeom>
        </p:spPr>
      </p:pic>
      <p:pic>
        <p:nvPicPr>
          <p:cNvPr id="31" name="Picture 30">
            <a:extLst>
              <a:ext uri="{FF2B5EF4-FFF2-40B4-BE49-F238E27FC236}">
                <a16:creationId xmlns:a16="http://schemas.microsoft.com/office/drawing/2014/main" id="{6950958F-9626-BF49-BFE3-784AA75B79DF}"/>
              </a:ext>
            </a:extLst>
          </p:cNvPr>
          <p:cNvPicPr>
            <a:picLocks noChangeAspect="1"/>
          </p:cNvPicPr>
          <p:nvPr/>
        </p:nvPicPr>
        <p:blipFill>
          <a:blip r:embed="rId8">
            <a:clrChange>
              <a:clrFrom>
                <a:srgbClr val="53AD99"/>
              </a:clrFrom>
              <a:clrTo>
                <a:srgbClr val="53AD99">
                  <a:alpha val="0"/>
                </a:srgbClr>
              </a:clrTo>
            </a:clrChange>
            <a:extLst>
              <a:ext uri="{28A0092B-C50C-407E-A947-70E740481C1C}">
                <a14:useLocalDpi xmlns:a14="http://schemas.microsoft.com/office/drawing/2010/main" val="0"/>
              </a:ext>
            </a:extLst>
          </a:blip>
          <a:stretch>
            <a:fillRect/>
          </a:stretch>
        </p:blipFill>
        <p:spPr>
          <a:xfrm>
            <a:off x="7354318" y="1748554"/>
            <a:ext cx="1425671" cy="1387245"/>
          </a:xfrm>
          <a:prstGeom prst="rect">
            <a:avLst/>
          </a:prstGeom>
        </p:spPr>
      </p:pic>
      <p:pic>
        <p:nvPicPr>
          <p:cNvPr id="2052" name="Picture 4" descr="Cadbury Dairy Milk Cadbury Dairy Milk | Cadbury.co.uk">
            <a:extLst>
              <a:ext uri="{FF2B5EF4-FFF2-40B4-BE49-F238E27FC236}">
                <a16:creationId xmlns:a16="http://schemas.microsoft.com/office/drawing/2014/main" id="{4B1949C6-D71F-4291-ADCA-7126646EFEA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6153" y="3150320"/>
            <a:ext cx="7385258" cy="333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95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500" fill="hold"/>
                                        <p:tgtEl>
                                          <p:spTgt spid="2052"/>
                                        </p:tgtEl>
                                        <p:attrNameLst>
                                          <p:attrName>ppt_w</p:attrName>
                                        </p:attrNameLst>
                                      </p:cBhvr>
                                      <p:tavLst>
                                        <p:tav tm="0">
                                          <p:val>
                                            <p:fltVal val="0"/>
                                          </p:val>
                                        </p:tav>
                                        <p:tav tm="100000">
                                          <p:val>
                                            <p:strVal val="#ppt_w"/>
                                          </p:val>
                                        </p:tav>
                                      </p:tavLst>
                                    </p:anim>
                                    <p:anim calcmode="lin" valueType="num">
                                      <p:cBhvr>
                                        <p:cTn id="8" dur="500" fill="hold"/>
                                        <p:tgtEl>
                                          <p:spTgt spid="2052"/>
                                        </p:tgtEl>
                                        <p:attrNameLst>
                                          <p:attrName>ppt_h</p:attrName>
                                        </p:attrNameLst>
                                      </p:cBhvr>
                                      <p:tavLst>
                                        <p:tav tm="0">
                                          <p:val>
                                            <p:fltVal val="0"/>
                                          </p:val>
                                        </p:tav>
                                        <p:tav tm="100000">
                                          <p:val>
                                            <p:strVal val="#ppt_h"/>
                                          </p:val>
                                        </p:tav>
                                      </p:tavLst>
                                    </p:anim>
                                    <p:animEffect transition="in" filter="fade">
                                      <p:cBhvr>
                                        <p:cTn id="9"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2BEA563-F46B-4953-9FD3-2FD027EBFAF2}"/>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39" name="Text Box 2">
            <a:extLst>
              <a:ext uri="{FF2B5EF4-FFF2-40B4-BE49-F238E27FC236}">
                <a16:creationId xmlns:a16="http://schemas.microsoft.com/office/drawing/2014/main" id="{0C0C362B-26F3-4CCC-81BB-0CCDE1A1E853}"/>
              </a:ext>
            </a:extLst>
          </p:cNvPr>
          <p:cNvSpPr txBox="1">
            <a:spLocks noChangeArrowheads="1"/>
          </p:cNvSpPr>
          <p:nvPr/>
        </p:nvSpPr>
        <p:spPr bwMode="auto">
          <a:xfrm rot="21300954">
            <a:off x="63828" y="2966646"/>
            <a:ext cx="8401852" cy="105274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7432" tIns="27432" rIns="27432" bIns="27432" numCol="1" anchor="ctr" anchorCtr="0" compatLnSpc="1">
            <a:prstTxWarp prst="textNoShape">
              <a:avLst/>
            </a:prstTxWarp>
          </a:bodyPr>
          <a:lstStyle/>
          <a:p>
            <a:pPr lvl="1" algn="ctr" eaLnBrk="0" fontAlgn="base" hangingPunct="0">
              <a:spcBef>
                <a:spcPct val="0"/>
              </a:spcBef>
              <a:spcAft>
                <a:spcPct val="0"/>
              </a:spcAft>
            </a:pPr>
            <a:r>
              <a:rPr lang="en-GB" altLang="en-US" sz="7500" b="1" spc="-150" dirty="0">
                <a:solidFill>
                  <a:srgbClr val="FFFFFF"/>
                </a:solidFill>
                <a:effectLst>
                  <a:outerShdw blurRad="50800" dist="38100" dir="2700000" algn="tl" rotWithShape="0">
                    <a:prstClr val="black">
                      <a:alpha val="40000"/>
                    </a:prstClr>
                  </a:outerShdw>
                </a:effectLst>
                <a:latin typeface="Century Gothic" panose="020B0502020202020204" pitchFamily="34" charset="0"/>
              </a:rPr>
              <a:t>SUGAR SWAPS</a:t>
            </a:r>
            <a:endParaRPr lang="en-US" altLang="en-US" sz="7500" b="1" spc="-150" dirty="0">
              <a:effectLst>
                <a:outerShdw blurRad="50800" dist="38100" dir="2700000" algn="tl" rotWithShape="0">
                  <a:prstClr val="black">
                    <a:alpha val="40000"/>
                  </a:prstClr>
                </a:outerShdw>
              </a:effectLst>
              <a:latin typeface="Century Gothic" panose="020B0502020202020204" pitchFamily="34" charset="0"/>
            </a:endParaRPr>
          </a:p>
        </p:txBody>
      </p:sp>
    </p:spTree>
    <p:extLst>
      <p:ext uri="{BB962C8B-B14F-4D97-AF65-F5344CB8AC3E}">
        <p14:creationId xmlns:p14="http://schemas.microsoft.com/office/powerpoint/2010/main" val="18722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8AD98"/>
        </a:solidFill>
        <a:effectLst/>
      </p:bgPr>
    </p:bg>
    <p:spTree>
      <p:nvGrpSpPr>
        <p:cNvPr id="1" name=""/>
        <p:cNvGrpSpPr/>
        <p:nvPr/>
      </p:nvGrpSpPr>
      <p:grpSpPr>
        <a:xfrm>
          <a:off x="0" y="0"/>
          <a:ext cx="0" cy="0"/>
          <a:chOff x="0" y="0"/>
          <a:chExt cx="0" cy="0"/>
        </a:xfrm>
      </p:grpSpPr>
      <p:sp>
        <p:nvSpPr>
          <p:cNvPr id="30" name="Rounded Rectangle 29"/>
          <p:cNvSpPr/>
          <p:nvPr/>
        </p:nvSpPr>
        <p:spPr>
          <a:xfrm>
            <a:off x="753847" y="1245476"/>
            <a:ext cx="3289437" cy="449317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defTabSz="914400" rtl="0" eaLnBrk="1" latinLnBrk="0" hangingPunct="1"/>
            <a:endParaRPr lang="en-GB" sz="3750" b="1" dirty="0">
              <a:solidFill>
                <a:srgbClr val="D1232A"/>
              </a:solidFill>
              <a:latin typeface="Century Gothic" panose="020B0502020202020204" pitchFamily="34" charset="0"/>
            </a:endParaRPr>
          </a:p>
        </p:txBody>
      </p:sp>
      <p:pic>
        <p:nvPicPr>
          <p:cNvPr id="10" name="Picture 9" descr="A picture containing tree, flower, bird&#10;&#10;Description automatically generated">
            <a:extLst>
              <a:ext uri="{FF2B5EF4-FFF2-40B4-BE49-F238E27FC236}">
                <a16:creationId xmlns:a16="http://schemas.microsoft.com/office/drawing/2014/main" id="{4E40826F-A622-40F8-9C35-CE3D0B632921}"/>
              </a:ext>
            </a:extLst>
          </p:cNvPr>
          <p:cNvPicPr>
            <a:picLocks noChangeAspect="1"/>
          </p:cNvPicPr>
          <p:nvPr/>
        </p:nvPicPr>
        <p:blipFill rotWithShape="1">
          <a:blip r:embed="rId3">
            <a:extLst>
              <a:ext uri="{28A0092B-C50C-407E-A947-70E740481C1C}">
                <a14:useLocalDpi xmlns:a14="http://schemas.microsoft.com/office/drawing/2010/main" val="0"/>
              </a:ext>
            </a:extLst>
          </a:blip>
          <a:srcRect t="41837" b="36798"/>
          <a:stretch/>
        </p:blipFill>
        <p:spPr>
          <a:xfrm>
            <a:off x="149116" y="5970096"/>
            <a:ext cx="4051823" cy="865679"/>
          </a:xfrm>
          <a:prstGeom prst="rect">
            <a:avLst/>
          </a:prstGeom>
        </p:spPr>
      </p:pic>
      <p:sp>
        <p:nvSpPr>
          <p:cNvPr id="11" name="TextBox 10">
            <a:extLst>
              <a:ext uri="{FF2B5EF4-FFF2-40B4-BE49-F238E27FC236}">
                <a16:creationId xmlns:a16="http://schemas.microsoft.com/office/drawing/2014/main" id="{D4CC31D1-41AA-4EE7-89B8-8D1AF757CC32}"/>
              </a:ext>
            </a:extLst>
          </p:cNvPr>
          <p:cNvSpPr txBox="1"/>
          <p:nvPr/>
        </p:nvSpPr>
        <p:spPr>
          <a:xfrm>
            <a:off x="-165238" y="159879"/>
            <a:ext cx="9474476" cy="923330"/>
          </a:xfrm>
          <a:prstGeom prst="rect">
            <a:avLst/>
          </a:prstGeom>
          <a:noFill/>
        </p:spPr>
        <p:txBody>
          <a:bodyPr wrap="square" rtlCol="0">
            <a:spAutoFit/>
          </a:bodyPr>
          <a:lstStyle/>
          <a:p>
            <a:pPr algn="ctr"/>
            <a:r>
              <a:rPr lang="en-GB" sz="54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Breakfast swaps…</a:t>
            </a:r>
          </a:p>
        </p:txBody>
      </p:sp>
      <p:sp>
        <p:nvSpPr>
          <p:cNvPr id="18" name="Rounded Rectangle 29">
            <a:extLst>
              <a:ext uri="{FF2B5EF4-FFF2-40B4-BE49-F238E27FC236}">
                <a16:creationId xmlns:a16="http://schemas.microsoft.com/office/drawing/2014/main" id="{278B2FC9-30A3-458A-9DD3-5C62AD6BA293}"/>
              </a:ext>
            </a:extLst>
          </p:cNvPr>
          <p:cNvSpPr/>
          <p:nvPr/>
        </p:nvSpPr>
        <p:spPr>
          <a:xfrm>
            <a:off x="5100716" y="1245476"/>
            <a:ext cx="3289437" cy="449317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750" b="1" dirty="0">
              <a:solidFill>
                <a:srgbClr val="D1232A"/>
              </a:solidFill>
              <a:latin typeface="Century Gothic" panose="020B0502020202020204" pitchFamily="34" charset="0"/>
            </a:endParaRPr>
          </a:p>
        </p:txBody>
      </p:sp>
      <p:pic>
        <p:nvPicPr>
          <p:cNvPr id="5" name="Graphic 4" descr="Arrow: Slight curve">
            <a:extLst>
              <a:ext uri="{FF2B5EF4-FFF2-40B4-BE49-F238E27FC236}">
                <a16:creationId xmlns:a16="http://schemas.microsoft.com/office/drawing/2014/main" id="{6EE83EB7-2D85-4AA4-A647-26F6BD3679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74237" y="2748599"/>
            <a:ext cx="2111438" cy="2111438"/>
          </a:xfrm>
          <a:prstGeom prst="rect">
            <a:avLst/>
          </a:prstGeom>
        </p:spPr>
      </p:pic>
      <p:pic>
        <p:nvPicPr>
          <p:cNvPr id="4098" name="Picture 2">
            <a:extLst>
              <a:ext uri="{FF2B5EF4-FFF2-40B4-BE49-F238E27FC236}">
                <a16:creationId xmlns:a16="http://schemas.microsoft.com/office/drawing/2014/main" id="{6382DFE9-4E7F-4C4F-8F59-79BABA83A6D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8357"/>
          <a:stretch/>
        </p:blipFill>
        <p:spPr bwMode="auto">
          <a:xfrm>
            <a:off x="1279967" y="1943670"/>
            <a:ext cx="1998118" cy="217510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CD71EEDD-BD78-400B-AD78-E3D9753E67C3}"/>
              </a:ext>
            </a:extLst>
          </p:cNvPr>
          <p:cNvSpPr txBox="1"/>
          <p:nvPr/>
        </p:nvSpPr>
        <p:spPr>
          <a:xfrm>
            <a:off x="342977" y="1448977"/>
            <a:ext cx="4051823" cy="461665"/>
          </a:xfrm>
          <a:prstGeom prst="rect">
            <a:avLst/>
          </a:prstGeom>
          <a:noFill/>
        </p:spPr>
        <p:txBody>
          <a:bodyPr wrap="square" rtlCol="0">
            <a:spAutoFit/>
          </a:bodyPr>
          <a:lstStyle/>
          <a:p>
            <a:pPr algn="ctr"/>
            <a:r>
              <a:rPr lang="en-GB" sz="2400" dirty="0">
                <a:solidFill>
                  <a:srgbClr val="FF0000"/>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High sugar cereals</a:t>
            </a:r>
          </a:p>
        </p:txBody>
      </p:sp>
      <p:pic>
        <p:nvPicPr>
          <p:cNvPr id="4100" name="Picture 4" descr="Close-up oatmeal porridge with blueberries, almonds and st… | Flickr">
            <a:extLst>
              <a:ext uri="{FF2B5EF4-FFF2-40B4-BE49-F238E27FC236}">
                <a16:creationId xmlns:a16="http://schemas.microsoft.com/office/drawing/2014/main" id="{13353BE5-9608-4F3A-B203-14F48F77CF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5675" y="2150737"/>
            <a:ext cx="2640085" cy="176097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8FFB2FBC-40F5-4393-93BA-FD59ABE1C74E}"/>
              </a:ext>
            </a:extLst>
          </p:cNvPr>
          <p:cNvSpPr txBox="1"/>
          <p:nvPr/>
        </p:nvSpPr>
        <p:spPr>
          <a:xfrm>
            <a:off x="4719522" y="1489631"/>
            <a:ext cx="4051823" cy="461665"/>
          </a:xfrm>
          <a:prstGeom prst="rect">
            <a:avLst/>
          </a:prstGeom>
          <a:noFill/>
        </p:spPr>
        <p:txBody>
          <a:bodyPr wrap="square" rtlCol="0">
            <a:spAutoFit/>
          </a:bodyPr>
          <a:lstStyle/>
          <a:p>
            <a:pPr algn="ctr"/>
            <a:r>
              <a:rPr lang="en-GB" sz="2400" dirty="0">
                <a:solidFill>
                  <a:srgbClr val="00B050"/>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Low sugar cereals</a:t>
            </a:r>
          </a:p>
        </p:txBody>
      </p:sp>
      <p:sp>
        <p:nvSpPr>
          <p:cNvPr id="8" name="TextBox 7">
            <a:extLst>
              <a:ext uri="{FF2B5EF4-FFF2-40B4-BE49-F238E27FC236}">
                <a16:creationId xmlns:a16="http://schemas.microsoft.com/office/drawing/2014/main" id="{7602254A-2BC1-4351-9528-48CC38D14EB7}"/>
              </a:ext>
            </a:extLst>
          </p:cNvPr>
          <p:cNvSpPr txBox="1"/>
          <p:nvPr/>
        </p:nvSpPr>
        <p:spPr>
          <a:xfrm>
            <a:off x="980445" y="4335517"/>
            <a:ext cx="2554014" cy="923330"/>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Frosted flakes</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Honey crunch cereal</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Chocolate cereals</a:t>
            </a:r>
          </a:p>
        </p:txBody>
      </p:sp>
      <p:sp>
        <p:nvSpPr>
          <p:cNvPr id="14" name="TextBox 13">
            <a:extLst>
              <a:ext uri="{FF2B5EF4-FFF2-40B4-BE49-F238E27FC236}">
                <a16:creationId xmlns:a16="http://schemas.microsoft.com/office/drawing/2014/main" id="{C91AEDBE-81EC-4185-A7D4-2F54F5901473}"/>
              </a:ext>
            </a:extLst>
          </p:cNvPr>
          <p:cNvSpPr txBox="1"/>
          <p:nvPr/>
        </p:nvSpPr>
        <p:spPr>
          <a:xfrm>
            <a:off x="5241045" y="4339681"/>
            <a:ext cx="2845257" cy="923330"/>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Plain porridge and fruit</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Weetabix</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Shredded wheat</a:t>
            </a:r>
          </a:p>
        </p:txBody>
      </p:sp>
    </p:spTree>
    <p:extLst>
      <p:ext uri="{BB962C8B-B14F-4D97-AF65-F5344CB8AC3E}">
        <p14:creationId xmlns:p14="http://schemas.microsoft.com/office/powerpoint/2010/main" val="26476010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additive="base">
                                        <p:cTn id="11" dur="500" fill="hold"/>
                                        <p:tgtEl>
                                          <p:spTgt spid="4098"/>
                                        </p:tgtEl>
                                        <p:attrNameLst>
                                          <p:attrName>ppt_x</p:attrName>
                                        </p:attrNameLst>
                                      </p:cBhvr>
                                      <p:tavLst>
                                        <p:tav tm="0">
                                          <p:val>
                                            <p:strVal val="#ppt_x"/>
                                          </p:val>
                                        </p:tav>
                                        <p:tav tm="100000">
                                          <p:val>
                                            <p:strVal val="#ppt_x"/>
                                          </p:val>
                                        </p:tav>
                                      </p:tavLst>
                                    </p:anim>
                                    <p:anim calcmode="lin" valueType="num">
                                      <p:cBhvr additive="base">
                                        <p:cTn id="12"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100"/>
                                        </p:tgtEl>
                                        <p:attrNameLst>
                                          <p:attrName>style.visibility</p:attrName>
                                        </p:attrNameLst>
                                      </p:cBhvr>
                                      <p:to>
                                        <p:strVal val="visible"/>
                                      </p:to>
                                    </p:set>
                                    <p:anim calcmode="lin" valueType="num">
                                      <p:cBhvr additive="base">
                                        <p:cTn id="29" dur="500" fill="hold"/>
                                        <p:tgtEl>
                                          <p:spTgt spid="4100"/>
                                        </p:tgtEl>
                                        <p:attrNameLst>
                                          <p:attrName>ppt_x</p:attrName>
                                        </p:attrNameLst>
                                      </p:cBhvr>
                                      <p:tavLst>
                                        <p:tav tm="0">
                                          <p:val>
                                            <p:strVal val="#ppt_x"/>
                                          </p:val>
                                        </p:tav>
                                        <p:tav tm="100000">
                                          <p:val>
                                            <p:strVal val="#ppt_x"/>
                                          </p:val>
                                        </p:tav>
                                      </p:tavLst>
                                    </p:anim>
                                    <p:anim calcmode="lin" valueType="num">
                                      <p:cBhvr additive="base">
                                        <p:cTn id="30"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8AD98"/>
        </a:solidFill>
        <a:effectLst/>
      </p:bgPr>
    </p:bg>
    <p:spTree>
      <p:nvGrpSpPr>
        <p:cNvPr id="1" name=""/>
        <p:cNvGrpSpPr/>
        <p:nvPr/>
      </p:nvGrpSpPr>
      <p:grpSpPr>
        <a:xfrm>
          <a:off x="0" y="0"/>
          <a:ext cx="0" cy="0"/>
          <a:chOff x="0" y="0"/>
          <a:chExt cx="0" cy="0"/>
        </a:xfrm>
      </p:grpSpPr>
      <p:sp>
        <p:nvSpPr>
          <p:cNvPr id="30" name="Rounded Rectangle 29"/>
          <p:cNvSpPr/>
          <p:nvPr/>
        </p:nvSpPr>
        <p:spPr>
          <a:xfrm>
            <a:off x="753847" y="1245476"/>
            <a:ext cx="3289437" cy="449317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750" b="1" dirty="0">
              <a:solidFill>
                <a:srgbClr val="D1232A"/>
              </a:solidFill>
              <a:latin typeface="Century Gothic" panose="020B0502020202020204" pitchFamily="34" charset="0"/>
            </a:endParaRPr>
          </a:p>
        </p:txBody>
      </p:sp>
      <p:pic>
        <p:nvPicPr>
          <p:cNvPr id="10" name="Picture 9" descr="A picture containing tree, flower, bird&#10;&#10;Description automatically generated">
            <a:extLst>
              <a:ext uri="{FF2B5EF4-FFF2-40B4-BE49-F238E27FC236}">
                <a16:creationId xmlns:a16="http://schemas.microsoft.com/office/drawing/2014/main" id="{4E40826F-A622-40F8-9C35-CE3D0B632921}"/>
              </a:ext>
            </a:extLst>
          </p:cNvPr>
          <p:cNvPicPr>
            <a:picLocks noChangeAspect="1"/>
          </p:cNvPicPr>
          <p:nvPr/>
        </p:nvPicPr>
        <p:blipFill rotWithShape="1">
          <a:blip r:embed="rId3">
            <a:extLst>
              <a:ext uri="{28A0092B-C50C-407E-A947-70E740481C1C}">
                <a14:useLocalDpi xmlns:a14="http://schemas.microsoft.com/office/drawing/2010/main" val="0"/>
              </a:ext>
            </a:extLst>
          </a:blip>
          <a:srcRect t="41837" b="36798"/>
          <a:stretch/>
        </p:blipFill>
        <p:spPr>
          <a:xfrm>
            <a:off x="149116" y="5970096"/>
            <a:ext cx="4051823" cy="865679"/>
          </a:xfrm>
          <a:prstGeom prst="rect">
            <a:avLst/>
          </a:prstGeom>
        </p:spPr>
      </p:pic>
      <p:sp>
        <p:nvSpPr>
          <p:cNvPr id="11" name="TextBox 10">
            <a:extLst>
              <a:ext uri="{FF2B5EF4-FFF2-40B4-BE49-F238E27FC236}">
                <a16:creationId xmlns:a16="http://schemas.microsoft.com/office/drawing/2014/main" id="{D4CC31D1-41AA-4EE7-89B8-8D1AF757CC32}"/>
              </a:ext>
            </a:extLst>
          </p:cNvPr>
          <p:cNvSpPr txBox="1"/>
          <p:nvPr/>
        </p:nvSpPr>
        <p:spPr>
          <a:xfrm>
            <a:off x="-165238" y="159879"/>
            <a:ext cx="9474476" cy="923330"/>
          </a:xfrm>
          <a:prstGeom prst="rect">
            <a:avLst/>
          </a:prstGeom>
          <a:noFill/>
        </p:spPr>
        <p:txBody>
          <a:bodyPr wrap="square" rtlCol="0">
            <a:spAutoFit/>
          </a:bodyPr>
          <a:lstStyle/>
          <a:p>
            <a:pPr algn="ctr"/>
            <a:r>
              <a:rPr lang="en-GB" sz="54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Snack swaps…</a:t>
            </a:r>
          </a:p>
        </p:txBody>
      </p:sp>
      <p:sp>
        <p:nvSpPr>
          <p:cNvPr id="18" name="Rounded Rectangle 29">
            <a:extLst>
              <a:ext uri="{FF2B5EF4-FFF2-40B4-BE49-F238E27FC236}">
                <a16:creationId xmlns:a16="http://schemas.microsoft.com/office/drawing/2014/main" id="{278B2FC9-30A3-458A-9DD3-5C62AD6BA293}"/>
              </a:ext>
            </a:extLst>
          </p:cNvPr>
          <p:cNvSpPr/>
          <p:nvPr/>
        </p:nvSpPr>
        <p:spPr>
          <a:xfrm>
            <a:off x="5100716" y="1245476"/>
            <a:ext cx="3289437" cy="449317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750" b="1" dirty="0">
              <a:solidFill>
                <a:srgbClr val="D1232A"/>
              </a:solidFill>
              <a:latin typeface="Century Gothic" panose="020B0502020202020204" pitchFamily="34" charset="0"/>
            </a:endParaRPr>
          </a:p>
        </p:txBody>
      </p:sp>
      <p:sp>
        <p:nvSpPr>
          <p:cNvPr id="21" name="TextBox 20">
            <a:extLst>
              <a:ext uri="{FF2B5EF4-FFF2-40B4-BE49-F238E27FC236}">
                <a16:creationId xmlns:a16="http://schemas.microsoft.com/office/drawing/2014/main" id="{CD71EEDD-BD78-400B-AD78-E3D9753E67C3}"/>
              </a:ext>
            </a:extLst>
          </p:cNvPr>
          <p:cNvSpPr txBox="1"/>
          <p:nvPr/>
        </p:nvSpPr>
        <p:spPr>
          <a:xfrm>
            <a:off x="342977" y="1448977"/>
            <a:ext cx="4051823" cy="461665"/>
          </a:xfrm>
          <a:prstGeom prst="rect">
            <a:avLst/>
          </a:prstGeom>
          <a:noFill/>
        </p:spPr>
        <p:txBody>
          <a:bodyPr wrap="square" rtlCol="0">
            <a:spAutoFit/>
          </a:bodyPr>
          <a:lstStyle/>
          <a:p>
            <a:pPr algn="ctr"/>
            <a:r>
              <a:rPr lang="en-GB" sz="2400" dirty="0">
                <a:solidFill>
                  <a:srgbClr val="FF0000"/>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High sugar snacks</a:t>
            </a:r>
          </a:p>
        </p:txBody>
      </p:sp>
      <p:sp>
        <p:nvSpPr>
          <p:cNvPr id="23" name="TextBox 22">
            <a:extLst>
              <a:ext uri="{FF2B5EF4-FFF2-40B4-BE49-F238E27FC236}">
                <a16:creationId xmlns:a16="http://schemas.microsoft.com/office/drawing/2014/main" id="{8FFB2FBC-40F5-4393-93BA-FD59ABE1C74E}"/>
              </a:ext>
            </a:extLst>
          </p:cNvPr>
          <p:cNvSpPr txBox="1"/>
          <p:nvPr/>
        </p:nvSpPr>
        <p:spPr>
          <a:xfrm>
            <a:off x="4719522" y="1489631"/>
            <a:ext cx="4051823" cy="461665"/>
          </a:xfrm>
          <a:prstGeom prst="rect">
            <a:avLst/>
          </a:prstGeom>
          <a:noFill/>
        </p:spPr>
        <p:txBody>
          <a:bodyPr wrap="square" rtlCol="0">
            <a:spAutoFit/>
          </a:bodyPr>
          <a:lstStyle/>
          <a:p>
            <a:pPr algn="ctr"/>
            <a:r>
              <a:rPr lang="en-GB" sz="2400" dirty="0">
                <a:solidFill>
                  <a:srgbClr val="00B050"/>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Low sugar snacks</a:t>
            </a:r>
          </a:p>
        </p:txBody>
      </p:sp>
      <p:sp>
        <p:nvSpPr>
          <p:cNvPr id="8" name="TextBox 7">
            <a:extLst>
              <a:ext uri="{FF2B5EF4-FFF2-40B4-BE49-F238E27FC236}">
                <a16:creationId xmlns:a16="http://schemas.microsoft.com/office/drawing/2014/main" id="{7602254A-2BC1-4351-9528-48CC38D14EB7}"/>
              </a:ext>
            </a:extLst>
          </p:cNvPr>
          <p:cNvSpPr txBox="1"/>
          <p:nvPr/>
        </p:nvSpPr>
        <p:spPr>
          <a:xfrm>
            <a:off x="980445" y="4335517"/>
            <a:ext cx="2554014" cy="1200329"/>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Chocolate bars</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Biscuits</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Doughnuts</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Muffins</a:t>
            </a:r>
          </a:p>
        </p:txBody>
      </p:sp>
      <p:sp>
        <p:nvSpPr>
          <p:cNvPr id="14" name="TextBox 13">
            <a:extLst>
              <a:ext uri="{FF2B5EF4-FFF2-40B4-BE49-F238E27FC236}">
                <a16:creationId xmlns:a16="http://schemas.microsoft.com/office/drawing/2014/main" id="{C91AEDBE-81EC-4185-A7D4-2F54F5901473}"/>
              </a:ext>
            </a:extLst>
          </p:cNvPr>
          <p:cNvSpPr txBox="1"/>
          <p:nvPr/>
        </p:nvSpPr>
        <p:spPr>
          <a:xfrm>
            <a:off x="5322803" y="4354564"/>
            <a:ext cx="2845257" cy="1200329"/>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Fruit skewers</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Veg sticks &amp; dip</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Crumpet/toast</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Raisins</a:t>
            </a:r>
          </a:p>
        </p:txBody>
      </p:sp>
      <p:pic>
        <p:nvPicPr>
          <p:cNvPr id="1028" name="Picture 4" descr="Chocolate Bar with Caramel on white background (Flip 2019)… | Flickr">
            <a:extLst>
              <a:ext uri="{FF2B5EF4-FFF2-40B4-BE49-F238E27FC236}">
                <a16:creationId xmlns:a16="http://schemas.microsoft.com/office/drawing/2014/main" id="{95D4E399-4EBA-45E7-A352-13D9381CA7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2752"/>
          <a:stretch/>
        </p:blipFill>
        <p:spPr bwMode="auto">
          <a:xfrm>
            <a:off x="1111658" y="2173463"/>
            <a:ext cx="2531233" cy="1930606"/>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Arrow: Slight curve">
            <a:extLst>
              <a:ext uri="{FF2B5EF4-FFF2-40B4-BE49-F238E27FC236}">
                <a16:creationId xmlns:a16="http://schemas.microsoft.com/office/drawing/2014/main" id="{6EE83EB7-2D85-4AA4-A647-26F6BD3679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74237" y="2748599"/>
            <a:ext cx="2111438" cy="2111438"/>
          </a:xfrm>
          <a:prstGeom prst="rect">
            <a:avLst/>
          </a:prstGeom>
        </p:spPr>
      </p:pic>
      <p:pic>
        <p:nvPicPr>
          <p:cNvPr id="1030" name="Picture 6" descr="Fruit Kebabs - Healthy Little Foodies">
            <a:extLst>
              <a:ext uri="{FF2B5EF4-FFF2-40B4-BE49-F238E27FC236}">
                <a16:creationId xmlns:a16="http://schemas.microsoft.com/office/drawing/2014/main" id="{C8432726-5C11-4A49-AF41-9E735FEFD1D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2874" b="10804"/>
          <a:stretch/>
        </p:blipFill>
        <p:spPr bwMode="auto">
          <a:xfrm>
            <a:off x="5789633" y="2044540"/>
            <a:ext cx="1911599" cy="2188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3957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anim calcmode="lin" valueType="num">
                                      <p:cBhvr additive="base">
                                        <p:cTn id="11" dur="500" fill="hold"/>
                                        <p:tgtEl>
                                          <p:spTgt spid="1028"/>
                                        </p:tgtEl>
                                        <p:attrNameLst>
                                          <p:attrName>ppt_x</p:attrName>
                                        </p:attrNameLst>
                                      </p:cBhvr>
                                      <p:tavLst>
                                        <p:tav tm="0">
                                          <p:val>
                                            <p:strVal val="#ppt_x"/>
                                          </p:val>
                                        </p:tav>
                                        <p:tav tm="100000">
                                          <p:val>
                                            <p:strVal val="#ppt_x"/>
                                          </p:val>
                                        </p:tav>
                                      </p:tavLst>
                                    </p:anim>
                                    <p:anim calcmode="lin" valueType="num">
                                      <p:cBhvr additive="base">
                                        <p:cTn id="12"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30"/>
                                        </p:tgtEl>
                                        <p:attrNameLst>
                                          <p:attrName>style.visibility</p:attrName>
                                        </p:attrNameLst>
                                      </p:cBhvr>
                                      <p:to>
                                        <p:strVal val="visible"/>
                                      </p:to>
                                    </p:set>
                                    <p:anim calcmode="lin" valueType="num">
                                      <p:cBhvr additive="base">
                                        <p:cTn id="29" dur="500" fill="hold"/>
                                        <p:tgtEl>
                                          <p:spTgt spid="1030"/>
                                        </p:tgtEl>
                                        <p:attrNameLst>
                                          <p:attrName>ppt_x</p:attrName>
                                        </p:attrNameLst>
                                      </p:cBhvr>
                                      <p:tavLst>
                                        <p:tav tm="0">
                                          <p:val>
                                            <p:strVal val="#ppt_x"/>
                                          </p:val>
                                        </p:tav>
                                        <p:tav tm="100000">
                                          <p:val>
                                            <p:strVal val="#ppt_x"/>
                                          </p:val>
                                        </p:tav>
                                      </p:tavLst>
                                    </p:anim>
                                    <p:anim calcmode="lin" valueType="num">
                                      <p:cBhvr additive="base">
                                        <p:cTn id="30"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8AD98"/>
        </a:solidFill>
        <a:effectLst/>
      </p:bgPr>
    </p:bg>
    <p:spTree>
      <p:nvGrpSpPr>
        <p:cNvPr id="1" name=""/>
        <p:cNvGrpSpPr/>
        <p:nvPr/>
      </p:nvGrpSpPr>
      <p:grpSpPr>
        <a:xfrm>
          <a:off x="0" y="0"/>
          <a:ext cx="0" cy="0"/>
          <a:chOff x="0" y="0"/>
          <a:chExt cx="0" cy="0"/>
        </a:xfrm>
      </p:grpSpPr>
      <p:sp>
        <p:nvSpPr>
          <p:cNvPr id="30" name="Rounded Rectangle 29"/>
          <p:cNvSpPr/>
          <p:nvPr/>
        </p:nvSpPr>
        <p:spPr>
          <a:xfrm>
            <a:off x="753847" y="1245476"/>
            <a:ext cx="3289437" cy="449317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750" b="1" dirty="0">
              <a:solidFill>
                <a:srgbClr val="D1232A"/>
              </a:solidFill>
              <a:latin typeface="Century Gothic" panose="020B0502020202020204" pitchFamily="34" charset="0"/>
            </a:endParaRPr>
          </a:p>
        </p:txBody>
      </p:sp>
      <p:pic>
        <p:nvPicPr>
          <p:cNvPr id="10" name="Picture 9" descr="A picture containing tree, flower, bird&#10;&#10;Description automatically generated">
            <a:extLst>
              <a:ext uri="{FF2B5EF4-FFF2-40B4-BE49-F238E27FC236}">
                <a16:creationId xmlns:a16="http://schemas.microsoft.com/office/drawing/2014/main" id="{4E40826F-A622-40F8-9C35-CE3D0B632921}"/>
              </a:ext>
            </a:extLst>
          </p:cNvPr>
          <p:cNvPicPr>
            <a:picLocks noChangeAspect="1"/>
          </p:cNvPicPr>
          <p:nvPr/>
        </p:nvPicPr>
        <p:blipFill rotWithShape="1">
          <a:blip r:embed="rId3">
            <a:extLst>
              <a:ext uri="{28A0092B-C50C-407E-A947-70E740481C1C}">
                <a14:useLocalDpi xmlns:a14="http://schemas.microsoft.com/office/drawing/2010/main" val="0"/>
              </a:ext>
            </a:extLst>
          </a:blip>
          <a:srcRect t="41837" b="36798"/>
          <a:stretch/>
        </p:blipFill>
        <p:spPr>
          <a:xfrm>
            <a:off x="149116" y="5970096"/>
            <a:ext cx="4051823" cy="865679"/>
          </a:xfrm>
          <a:prstGeom prst="rect">
            <a:avLst/>
          </a:prstGeom>
        </p:spPr>
      </p:pic>
      <p:sp>
        <p:nvSpPr>
          <p:cNvPr id="11" name="TextBox 10">
            <a:extLst>
              <a:ext uri="{FF2B5EF4-FFF2-40B4-BE49-F238E27FC236}">
                <a16:creationId xmlns:a16="http://schemas.microsoft.com/office/drawing/2014/main" id="{D4CC31D1-41AA-4EE7-89B8-8D1AF757CC32}"/>
              </a:ext>
            </a:extLst>
          </p:cNvPr>
          <p:cNvSpPr txBox="1"/>
          <p:nvPr/>
        </p:nvSpPr>
        <p:spPr>
          <a:xfrm>
            <a:off x="-165238" y="159879"/>
            <a:ext cx="9474476" cy="923330"/>
          </a:xfrm>
          <a:prstGeom prst="rect">
            <a:avLst/>
          </a:prstGeom>
          <a:noFill/>
        </p:spPr>
        <p:txBody>
          <a:bodyPr wrap="square" rtlCol="0">
            <a:spAutoFit/>
          </a:bodyPr>
          <a:lstStyle/>
          <a:p>
            <a:pPr algn="ctr"/>
            <a:r>
              <a:rPr lang="en-GB" sz="54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Drink swaps…</a:t>
            </a:r>
          </a:p>
        </p:txBody>
      </p:sp>
      <p:sp>
        <p:nvSpPr>
          <p:cNvPr id="18" name="Rounded Rectangle 29">
            <a:extLst>
              <a:ext uri="{FF2B5EF4-FFF2-40B4-BE49-F238E27FC236}">
                <a16:creationId xmlns:a16="http://schemas.microsoft.com/office/drawing/2014/main" id="{278B2FC9-30A3-458A-9DD3-5C62AD6BA293}"/>
              </a:ext>
            </a:extLst>
          </p:cNvPr>
          <p:cNvSpPr/>
          <p:nvPr/>
        </p:nvSpPr>
        <p:spPr>
          <a:xfrm>
            <a:off x="5100716" y="1245476"/>
            <a:ext cx="3289437" cy="4493172"/>
          </a:xfrm>
          <a:prstGeom prst="roundRect">
            <a:avLst>
              <a:gd name="adj" fmla="val 13692"/>
            </a:avLst>
          </a:prstGeom>
          <a:solidFill>
            <a:schemeClr val="bg1"/>
          </a:solidFill>
          <a:ln>
            <a:noFill/>
          </a:ln>
          <a:effectLst>
            <a:outerShdw blurRad="190500" dist="228600" dir="2700000" algn="ctr">
              <a:srgbClr val="000000">
                <a:alpha val="30000"/>
              </a:srgbClr>
            </a:outerShdw>
          </a:effectLst>
          <a:scene3d>
            <a:camera prst="perspectiveRight" fov="1500000"/>
            <a:lightRig rig="threePt" dir="t"/>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3750" b="1" dirty="0">
              <a:solidFill>
                <a:srgbClr val="D1232A"/>
              </a:solidFill>
              <a:latin typeface="Century Gothic" panose="020B0502020202020204" pitchFamily="34" charset="0"/>
            </a:endParaRPr>
          </a:p>
        </p:txBody>
      </p:sp>
      <p:sp>
        <p:nvSpPr>
          <p:cNvPr id="21" name="TextBox 20">
            <a:extLst>
              <a:ext uri="{FF2B5EF4-FFF2-40B4-BE49-F238E27FC236}">
                <a16:creationId xmlns:a16="http://schemas.microsoft.com/office/drawing/2014/main" id="{CD71EEDD-BD78-400B-AD78-E3D9753E67C3}"/>
              </a:ext>
            </a:extLst>
          </p:cNvPr>
          <p:cNvSpPr txBox="1"/>
          <p:nvPr/>
        </p:nvSpPr>
        <p:spPr>
          <a:xfrm>
            <a:off x="342977" y="1448977"/>
            <a:ext cx="4051823" cy="461665"/>
          </a:xfrm>
          <a:prstGeom prst="rect">
            <a:avLst/>
          </a:prstGeom>
          <a:noFill/>
        </p:spPr>
        <p:txBody>
          <a:bodyPr wrap="square" rtlCol="0">
            <a:spAutoFit/>
          </a:bodyPr>
          <a:lstStyle/>
          <a:p>
            <a:pPr algn="ctr"/>
            <a:r>
              <a:rPr lang="en-GB" sz="2400" dirty="0">
                <a:solidFill>
                  <a:srgbClr val="FF0000"/>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High sugar drinks</a:t>
            </a:r>
          </a:p>
        </p:txBody>
      </p:sp>
      <p:sp>
        <p:nvSpPr>
          <p:cNvPr id="23" name="TextBox 22">
            <a:extLst>
              <a:ext uri="{FF2B5EF4-FFF2-40B4-BE49-F238E27FC236}">
                <a16:creationId xmlns:a16="http://schemas.microsoft.com/office/drawing/2014/main" id="{8FFB2FBC-40F5-4393-93BA-FD59ABE1C74E}"/>
              </a:ext>
            </a:extLst>
          </p:cNvPr>
          <p:cNvSpPr txBox="1"/>
          <p:nvPr/>
        </p:nvSpPr>
        <p:spPr>
          <a:xfrm>
            <a:off x="4719522" y="1489631"/>
            <a:ext cx="4051823" cy="461665"/>
          </a:xfrm>
          <a:prstGeom prst="rect">
            <a:avLst/>
          </a:prstGeom>
          <a:noFill/>
        </p:spPr>
        <p:txBody>
          <a:bodyPr wrap="square" rtlCol="0">
            <a:spAutoFit/>
          </a:bodyPr>
          <a:lstStyle/>
          <a:p>
            <a:pPr algn="ctr"/>
            <a:r>
              <a:rPr lang="en-GB" sz="2400" dirty="0">
                <a:solidFill>
                  <a:srgbClr val="00B050"/>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Low sugar drinks</a:t>
            </a:r>
          </a:p>
        </p:txBody>
      </p:sp>
      <p:sp>
        <p:nvSpPr>
          <p:cNvPr id="8" name="TextBox 7">
            <a:extLst>
              <a:ext uri="{FF2B5EF4-FFF2-40B4-BE49-F238E27FC236}">
                <a16:creationId xmlns:a16="http://schemas.microsoft.com/office/drawing/2014/main" id="{7602254A-2BC1-4351-9528-48CC38D14EB7}"/>
              </a:ext>
            </a:extLst>
          </p:cNvPr>
          <p:cNvSpPr txBox="1"/>
          <p:nvPr/>
        </p:nvSpPr>
        <p:spPr>
          <a:xfrm>
            <a:off x="980445" y="4335517"/>
            <a:ext cx="2554014" cy="1200329"/>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Cola</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Juice drinks</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Milkshakes</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Fizzy drinks</a:t>
            </a:r>
          </a:p>
        </p:txBody>
      </p:sp>
      <p:sp>
        <p:nvSpPr>
          <p:cNvPr id="14" name="TextBox 13">
            <a:extLst>
              <a:ext uri="{FF2B5EF4-FFF2-40B4-BE49-F238E27FC236}">
                <a16:creationId xmlns:a16="http://schemas.microsoft.com/office/drawing/2014/main" id="{C91AEDBE-81EC-4185-A7D4-2F54F5901473}"/>
              </a:ext>
            </a:extLst>
          </p:cNvPr>
          <p:cNvSpPr txBox="1"/>
          <p:nvPr/>
        </p:nvSpPr>
        <p:spPr>
          <a:xfrm>
            <a:off x="5391658" y="4398372"/>
            <a:ext cx="2845257" cy="1200329"/>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Water – it’s free!</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Lower fat milk</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Sugar-free drinks</a:t>
            </a:r>
          </a:p>
          <a:p>
            <a:pPr marL="285750" indent="-285750">
              <a:buFont typeface="Arial" panose="020B0604020202020204" pitchFamily="34" charset="0"/>
              <a:buChar char="•"/>
            </a:pPr>
            <a:r>
              <a:rPr lang="en-GB" dirty="0">
                <a:latin typeface="Segoe UI Emoji" panose="020B0502040204020203" pitchFamily="34" charset="0"/>
                <a:ea typeface="Segoe UI Emoji" panose="020B0502040204020203" pitchFamily="34" charset="0"/>
              </a:rPr>
              <a:t>No added sugar drinks</a:t>
            </a:r>
          </a:p>
        </p:txBody>
      </p:sp>
      <p:pic>
        <p:nvPicPr>
          <p:cNvPr id="5" name="Graphic 4" descr="Arrow: Slight curve">
            <a:extLst>
              <a:ext uri="{FF2B5EF4-FFF2-40B4-BE49-F238E27FC236}">
                <a16:creationId xmlns:a16="http://schemas.microsoft.com/office/drawing/2014/main" id="{6EE83EB7-2D85-4AA4-A647-26F6BD3679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74237" y="2748599"/>
            <a:ext cx="2111438" cy="2111438"/>
          </a:xfrm>
          <a:prstGeom prst="rect">
            <a:avLst/>
          </a:prstGeom>
        </p:spPr>
      </p:pic>
      <p:pic>
        <p:nvPicPr>
          <p:cNvPr id="2050" name="Picture 2" descr="MashAllPotatoes 🎒🏫 on Twitter: &quot;I leave my chocolate milk ...">
            <a:extLst>
              <a:ext uri="{FF2B5EF4-FFF2-40B4-BE49-F238E27FC236}">
                <a16:creationId xmlns:a16="http://schemas.microsoft.com/office/drawing/2014/main" id="{A9B883F3-9F94-4355-A5E2-6D86A0AD2FF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2183" b="12947"/>
          <a:stretch/>
        </p:blipFill>
        <p:spPr bwMode="auto">
          <a:xfrm>
            <a:off x="1376747" y="2064724"/>
            <a:ext cx="1880115" cy="21114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trawberry Fruit In A Glass Of Water Stock Photo - Image of ...">
            <a:extLst>
              <a:ext uri="{FF2B5EF4-FFF2-40B4-BE49-F238E27FC236}">
                <a16:creationId xmlns:a16="http://schemas.microsoft.com/office/drawing/2014/main" id="{5AF31D47-2CA3-4684-998C-8A46A69BB9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76016" y="2165030"/>
            <a:ext cx="1375316" cy="2062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2580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additive="base">
                                        <p:cTn id="11" dur="500" fill="hold"/>
                                        <p:tgtEl>
                                          <p:spTgt spid="2050"/>
                                        </p:tgtEl>
                                        <p:attrNameLst>
                                          <p:attrName>ppt_x</p:attrName>
                                        </p:attrNameLst>
                                      </p:cBhvr>
                                      <p:tavLst>
                                        <p:tav tm="0">
                                          <p:val>
                                            <p:strVal val="#ppt_x"/>
                                          </p:val>
                                        </p:tav>
                                        <p:tav tm="100000">
                                          <p:val>
                                            <p:strVal val="#ppt_x"/>
                                          </p:val>
                                        </p:tav>
                                      </p:tavLst>
                                    </p:anim>
                                    <p:anim calcmode="lin" valueType="num">
                                      <p:cBhvr additive="base">
                                        <p:cTn id="12"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052"/>
                                        </p:tgtEl>
                                        <p:attrNameLst>
                                          <p:attrName>style.visibility</p:attrName>
                                        </p:attrNameLst>
                                      </p:cBhvr>
                                      <p:to>
                                        <p:strVal val="visible"/>
                                      </p:to>
                                    </p:set>
                                    <p:anim calcmode="lin" valueType="num">
                                      <p:cBhvr additive="base">
                                        <p:cTn id="29" dur="500" fill="hold"/>
                                        <p:tgtEl>
                                          <p:spTgt spid="2052"/>
                                        </p:tgtEl>
                                        <p:attrNameLst>
                                          <p:attrName>ppt_x</p:attrName>
                                        </p:attrNameLst>
                                      </p:cBhvr>
                                      <p:tavLst>
                                        <p:tav tm="0">
                                          <p:val>
                                            <p:strVal val="#ppt_x"/>
                                          </p:val>
                                        </p:tav>
                                        <p:tav tm="100000">
                                          <p:val>
                                            <p:strVal val="#ppt_x"/>
                                          </p:val>
                                        </p:tav>
                                      </p:tavLst>
                                    </p:anim>
                                    <p:anim calcmode="lin" valueType="num">
                                      <p:cBhvr additive="base">
                                        <p:cTn id="30"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D99F1A78-0F69-4C64-B130-201ED56A6428}"/>
              </a:ext>
            </a:extLst>
          </p:cNvPr>
          <p:cNvSpPr txBox="1"/>
          <p:nvPr/>
        </p:nvSpPr>
        <p:spPr>
          <a:xfrm rot="21334169">
            <a:off x="237808" y="2856001"/>
            <a:ext cx="8558512" cy="1323439"/>
          </a:xfrm>
          <a:prstGeom prst="rect">
            <a:avLst/>
          </a:prstGeom>
          <a:noFill/>
        </p:spPr>
        <p:txBody>
          <a:bodyPr wrap="square" rtlCol="0">
            <a:spAutoFit/>
          </a:bodyPr>
          <a:lstStyle/>
          <a:p>
            <a:pPr algn="ctr"/>
            <a:r>
              <a:rPr lang="en-GB" sz="8000" b="1" dirty="0">
                <a:solidFill>
                  <a:schemeClr val="bg1"/>
                </a:solidFill>
                <a:effectLst>
                  <a:outerShdw blurRad="38100" dist="38100" dir="2700000" algn="tl">
                    <a:srgbClr val="000000">
                      <a:alpha val="43137"/>
                    </a:srgbClr>
                  </a:outerShdw>
                </a:effectLst>
                <a:latin typeface="Century Gothic" panose="020B0502020202020204" pitchFamily="34" charset="0"/>
                <a:ea typeface="Segoe UI Black" panose="020B0A02040204020203" pitchFamily="34" charset="0"/>
                <a:cs typeface="Segoe UI Semibold" panose="020B0702040204020203" pitchFamily="34" charset="0"/>
              </a:rPr>
              <a:t>RECAP</a:t>
            </a:r>
            <a:r>
              <a:rPr lang="en-GB" sz="40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 </a:t>
            </a:r>
          </a:p>
        </p:txBody>
      </p:sp>
      <p:grpSp>
        <p:nvGrpSpPr>
          <p:cNvPr id="2" name="Group 1">
            <a:extLst>
              <a:ext uri="{FF2B5EF4-FFF2-40B4-BE49-F238E27FC236}">
                <a16:creationId xmlns:a16="http://schemas.microsoft.com/office/drawing/2014/main" id="{26FC5ED0-5BC9-46BD-B2FC-A2D552C0570B}"/>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Tree>
    <p:extLst>
      <p:ext uri="{BB962C8B-B14F-4D97-AF65-F5344CB8AC3E}">
        <p14:creationId xmlns:p14="http://schemas.microsoft.com/office/powerpoint/2010/main" val="1536495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D99F1A78-0F69-4C64-B130-201ED56A6428}"/>
              </a:ext>
            </a:extLst>
          </p:cNvPr>
          <p:cNvSpPr txBox="1"/>
          <p:nvPr/>
        </p:nvSpPr>
        <p:spPr>
          <a:xfrm>
            <a:off x="-231497" y="1026389"/>
            <a:ext cx="9474476" cy="707886"/>
          </a:xfrm>
          <a:prstGeom prst="rect">
            <a:avLst/>
          </a:prstGeom>
          <a:noFill/>
        </p:spPr>
        <p:txBody>
          <a:bodyPr wrap="square" rtlCol="0">
            <a:spAutoFit/>
          </a:bodyPr>
          <a:lstStyle/>
          <a:p>
            <a:pPr algn="ctr"/>
            <a:r>
              <a:rPr lang="en-GB" sz="40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What we learnt today</a:t>
            </a:r>
          </a:p>
        </p:txBody>
      </p:sp>
      <p:grpSp>
        <p:nvGrpSpPr>
          <p:cNvPr id="2" name="Group 1">
            <a:extLst>
              <a:ext uri="{FF2B5EF4-FFF2-40B4-BE49-F238E27FC236}">
                <a16:creationId xmlns:a16="http://schemas.microsoft.com/office/drawing/2014/main" id="{2E7855AF-28C5-4AE3-B9A6-14A0ABC1A857}"/>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39" name="TextBox 38">
            <a:extLst>
              <a:ext uri="{FF2B5EF4-FFF2-40B4-BE49-F238E27FC236}">
                <a16:creationId xmlns:a16="http://schemas.microsoft.com/office/drawing/2014/main" id="{3955FABC-6DBC-44B1-8DEF-28C40E57063C}"/>
              </a:ext>
            </a:extLst>
          </p:cNvPr>
          <p:cNvSpPr txBox="1"/>
          <p:nvPr/>
        </p:nvSpPr>
        <p:spPr>
          <a:xfrm>
            <a:off x="632178" y="2114489"/>
            <a:ext cx="8012163" cy="3046988"/>
          </a:xfrm>
          <a:prstGeom prst="rect">
            <a:avLst/>
          </a:prstGeom>
          <a:noFill/>
        </p:spPr>
        <p:txBody>
          <a:bodyPr wrap="square" rtlCol="0">
            <a:spAutoFit/>
          </a:bodyPr>
          <a:lstStyle/>
          <a:p>
            <a:pPr marL="285750" indent="-285750">
              <a:buFont typeface="Arial" panose="020B0604020202020204" pitchFamily="34" charset="0"/>
              <a:buChar char="•"/>
            </a:pPr>
            <a:r>
              <a:rPr lang="en-GB" sz="3200" dirty="0">
                <a:solidFill>
                  <a:schemeClr val="bg1"/>
                </a:solidFill>
                <a:latin typeface="Segoe UI Emoji" panose="020B0502040204020203" pitchFamily="34" charset="0"/>
                <a:ea typeface="Segoe UI Emoji" panose="020B0502040204020203" pitchFamily="34" charset="0"/>
              </a:rPr>
              <a:t>Why we shouldn’t eat and drink too much sugar</a:t>
            </a:r>
          </a:p>
          <a:p>
            <a:pPr marL="285750" indent="-285750">
              <a:buFont typeface="Arial" panose="020B0604020202020204" pitchFamily="34" charset="0"/>
              <a:buChar char="•"/>
            </a:pPr>
            <a:r>
              <a:rPr lang="en-GB" sz="3200" dirty="0">
                <a:solidFill>
                  <a:schemeClr val="bg1"/>
                </a:solidFill>
                <a:latin typeface="Segoe UI Emoji" panose="020B0502040204020203" pitchFamily="34" charset="0"/>
                <a:ea typeface="Segoe UI Emoji" panose="020B0502040204020203" pitchFamily="34" charset="0"/>
              </a:rPr>
              <a:t>Which types of foods contain a lot of sugar and which do not </a:t>
            </a:r>
          </a:p>
          <a:p>
            <a:pPr marL="285750" indent="-285750">
              <a:buFont typeface="Arial" panose="020B0604020202020204" pitchFamily="34" charset="0"/>
              <a:buChar char="•"/>
            </a:pPr>
            <a:r>
              <a:rPr lang="en-GB" sz="3200" dirty="0">
                <a:solidFill>
                  <a:schemeClr val="bg1"/>
                </a:solidFill>
                <a:latin typeface="Segoe UI Emoji" panose="020B0502040204020203" pitchFamily="34" charset="0"/>
                <a:ea typeface="Segoe UI Emoji" panose="020B0502040204020203" pitchFamily="34" charset="0"/>
              </a:rPr>
              <a:t>How we can make simple tasty swaps to reduce how much sugar we eat and drink </a:t>
            </a:r>
          </a:p>
        </p:txBody>
      </p:sp>
    </p:spTree>
    <p:extLst>
      <p:ext uri="{BB962C8B-B14F-4D97-AF65-F5344CB8AC3E}">
        <p14:creationId xmlns:p14="http://schemas.microsoft.com/office/powerpoint/2010/main" val="2640406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4E8F077-830A-4CC6-B64F-6AA694185EC2}"/>
              </a:ext>
            </a:extLst>
          </p:cNvPr>
          <p:cNvGrpSpPr/>
          <p:nvPr/>
        </p:nvGrpSpPr>
        <p:grpSpPr>
          <a:xfrm>
            <a:off x="-165239" y="496479"/>
            <a:ext cx="9474476" cy="6388026"/>
            <a:chOff x="-165239" y="496479"/>
            <a:chExt cx="9474476" cy="6388026"/>
          </a:xfrm>
        </p:grpSpPr>
        <p:sp>
          <p:nvSpPr>
            <p:cNvPr id="35" name="Rectangle 34">
              <a:extLst>
                <a:ext uri="{FF2B5EF4-FFF2-40B4-BE49-F238E27FC236}">
                  <a16:creationId xmlns:a16="http://schemas.microsoft.com/office/drawing/2014/main" id="{B9384274-58BF-43EA-915E-2F5958071BA3}"/>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57981D8-0A0B-4C83-90F8-C3CCAE28496C}"/>
                </a:ext>
              </a:extLst>
            </p:cNvPr>
            <p:cNvSpPr/>
            <p:nvPr/>
          </p:nvSpPr>
          <p:spPr>
            <a:xfrm>
              <a:off x="4979669" y="5210903"/>
              <a:ext cx="4329568" cy="1641517"/>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4">
              <a:extLst>
                <a:ext uri="{FF2B5EF4-FFF2-40B4-BE49-F238E27FC236}">
                  <a16:creationId xmlns:a16="http://schemas.microsoft.com/office/drawing/2014/main" id="{AFB38C5E-DE84-4778-B646-7E9BE5C617A0}"/>
                </a:ext>
              </a:extLst>
            </p:cNvPr>
            <p:cNvSpPr/>
            <p:nvPr/>
          </p:nvSpPr>
          <p:spPr>
            <a:xfrm>
              <a:off x="-165239" y="5632175"/>
              <a:ext cx="4126237" cy="1252330"/>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4">
              <a:extLst>
                <a:ext uri="{FF2B5EF4-FFF2-40B4-BE49-F238E27FC236}">
                  <a16:creationId xmlns:a16="http://schemas.microsoft.com/office/drawing/2014/main" id="{3AEFA840-5DD5-4E33-8AE8-FDE92015C0B6}"/>
                </a:ext>
              </a:extLst>
            </p:cNvPr>
            <p:cNvSpPr/>
            <p:nvPr/>
          </p:nvSpPr>
          <p:spPr>
            <a:xfrm>
              <a:off x="2942327" y="6146291"/>
              <a:ext cx="3259346" cy="711709"/>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Deciduous tree">
              <a:extLst>
                <a:ext uri="{FF2B5EF4-FFF2-40B4-BE49-F238E27FC236}">
                  <a16:creationId xmlns:a16="http://schemas.microsoft.com/office/drawing/2014/main" id="{5D423594-58DA-41CF-82DD-0AB313BDE4F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6099" y="4461109"/>
              <a:ext cx="1252330" cy="1252330"/>
            </a:xfrm>
            <a:prstGeom prst="rect">
              <a:avLst/>
            </a:prstGeom>
          </p:spPr>
        </p:pic>
        <p:pic>
          <p:nvPicPr>
            <p:cNvPr id="13" name="Graphic 12" descr="Fir tree">
              <a:extLst>
                <a:ext uri="{FF2B5EF4-FFF2-40B4-BE49-F238E27FC236}">
                  <a16:creationId xmlns:a16="http://schemas.microsoft.com/office/drawing/2014/main" id="{BD372CD6-393C-4897-BC7D-DE35DC105A2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25423" y="4185715"/>
              <a:ext cx="1124609" cy="1124609"/>
            </a:xfrm>
            <a:prstGeom prst="rect">
              <a:avLst/>
            </a:prstGeom>
          </p:spPr>
        </p:pic>
        <p:pic>
          <p:nvPicPr>
            <p:cNvPr id="16" name="Graphic 15" descr="Deciduous tree">
              <a:extLst>
                <a:ext uri="{FF2B5EF4-FFF2-40B4-BE49-F238E27FC236}">
                  <a16:creationId xmlns:a16="http://schemas.microsoft.com/office/drawing/2014/main" id="{D83DC344-3348-4FD7-B532-8C387681E4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05527" y="5632175"/>
              <a:ext cx="543075" cy="543075"/>
            </a:xfrm>
            <a:prstGeom prst="rect">
              <a:avLst/>
            </a:prstGeom>
          </p:spPr>
        </p:pic>
        <p:pic>
          <p:nvPicPr>
            <p:cNvPr id="17" name="Graphic 16" descr="Deciduous tree">
              <a:extLst>
                <a:ext uri="{FF2B5EF4-FFF2-40B4-BE49-F238E27FC236}">
                  <a16:creationId xmlns:a16="http://schemas.microsoft.com/office/drawing/2014/main" id="{9F0AB8F1-99BC-450A-9B97-99FDB22A53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87548" y="4639338"/>
              <a:ext cx="674286" cy="674286"/>
            </a:xfrm>
            <a:prstGeom prst="rect">
              <a:avLst/>
            </a:prstGeom>
          </p:spPr>
        </p:pic>
        <p:pic>
          <p:nvPicPr>
            <p:cNvPr id="18" name="Graphic 17" descr="Fir tree">
              <a:extLst>
                <a:ext uri="{FF2B5EF4-FFF2-40B4-BE49-F238E27FC236}">
                  <a16:creationId xmlns:a16="http://schemas.microsoft.com/office/drawing/2014/main" id="{162D0758-6B87-45D1-B07D-AA3A28DA741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82166" y="4870701"/>
              <a:ext cx="835613" cy="835613"/>
            </a:xfrm>
            <a:prstGeom prst="rect">
              <a:avLst/>
            </a:prstGeom>
          </p:spPr>
        </p:pic>
        <p:pic>
          <p:nvPicPr>
            <p:cNvPr id="23" name="Graphic 22" descr="Fir tree">
              <a:extLst>
                <a:ext uri="{FF2B5EF4-FFF2-40B4-BE49-F238E27FC236}">
                  <a16:creationId xmlns:a16="http://schemas.microsoft.com/office/drawing/2014/main" id="{49C22279-C46B-46F7-86EE-34BDF96F385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09467" y="5725889"/>
              <a:ext cx="461315" cy="461315"/>
            </a:xfrm>
            <a:prstGeom prst="rect">
              <a:avLst/>
            </a:prstGeom>
          </p:spPr>
        </p:pic>
        <p:grpSp>
          <p:nvGrpSpPr>
            <p:cNvPr id="34" name="Group 33">
              <a:extLst>
                <a:ext uri="{FF2B5EF4-FFF2-40B4-BE49-F238E27FC236}">
                  <a16:creationId xmlns:a16="http://schemas.microsoft.com/office/drawing/2014/main" id="{16F73533-451C-41E6-B00B-F62BB60F515C}"/>
                </a:ext>
              </a:extLst>
            </p:cNvPr>
            <p:cNvGrpSpPr/>
            <p:nvPr/>
          </p:nvGrpSpPr>
          <p:grpSpPr>
            <a:xfrm>
              <a:off x="0" y="496479"/>
              <a:ext cx="9144000" cy="958421"/>
              <a:chOff x="0" y="391683"/>
              <a:chExt cx="9144000" cy="500899"/>
            </a:xfrm>
            <a:solidFill>
              <a:srgbClr val="38AD98"/>
            </a:solidFill>
          </p:grpSpPr>
          <p:sp>
            <p:nvSpPr>
              <p:cNvPr id="24" name="Double Wave 23">
                <a:extLst>
                  <a:ext uri="{FF2B5EF4-FFF2-40B4-BE49-F238E27FC236}">
                    <a16:creationId xmlns:a16="http://schemas.microsoft.com/office/drawing/2014/main" id="{EC565557-8F5D-45C4-8AC0-C48D3D4A605F}"/>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2B33B0BD-59E1-4BCD-B98B-2E4A7F9EC156}"/>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39F8E733-3B84-4950-8DEA-398ACB818C21}"/>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Double Wave 26">
                <a:extLst>
                  <a:ext uri="{FF2B5EF4-FFF2-40B4-BE49-F238E27FC236}">
                    <a16:creationId xmlns:a16="http://schemas.microsoft.com/office/drawing/2014/main" id="{AA2A162C-F116-4B38-ADFB-E66E3371675C}"/>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Double Wave 27">
                <a:extLst>
                  <a:ext uri="{FF2B5EF4-FFF2-40B4-BE49-F238E27FC236}">
                    <a16:creationId xmlns:a16="http://schemas.microsoft.com/office/drawing/2014/main" id="{4104DBAB-C2F5-4604-BD48-052C572548F0}"/>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Double Wave 28">
                <a:extLst>
                  <a:ext uri="{FF2B5EF4-FFF2-40B4-BE49-F238E27FC236}">
                    <a16:creationId xmlns:a16="http://schemas.microsoft.com/office/drawing/2014/main" id="{0B9D5D10-3B7E-4EBC-B803-6FD4F15C04FA}"/>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Double Wave 29">
                <a:extLst>
                  <a:ext uri="{FF2B5EF4-FFF2-40B4-BE49-F238E27FC236}">
                    <a16:creationId xmlns:a16="http://schemas.microsoft.com/office/drawing/2014/main" id="{9F3D8AB3-530F-4D9C-AD73-F5A5F89BA952}"/>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Double Wave 30">
                <a:extLst>
                  <a:ext uri="{FF2B5EF4-FFF2-40B4-BE49-F238E27FC236}">
                    <a16:creationId xmlns:a16="http://schemas.microsoft.com/office/drawing/2014/main" id="{F224CC43-78DE-43DF-9D2E-7E51ACE10E8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Double Wave 31">
                <a:extLst>
                  <a:ext uri="{FF2B5EF4-FFF2-40B4-BE49-F238E27FC236}">
                    <a16:creationId xmlns:a16="http://schemas.microsoft.com/office/drawing/2014/main" id="{EAFC639C-4EC8-4E0A-A975-E6943F5FA7FE}"/>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Double Wave 32">
                <a:extLst>
                  <a:ext uri="{FF2B5EF4-FFF2-40B4-BE49-F238E27FC236}">
                    <a16:creationId xmlns:a16="http://schemas.microsoft.com/office/drawing/2014/main" id="{A275E38D-69A9-44D3-9590-661259220CA5}"/>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pic>
        <p:nvPicPr>
          <p:cNvPr id="4" name="Picture 3" descr="A picture containing tree, flower, bird&#10;&#10;Description automatically generated">
            <a:extLst>
              <a:ext uri="{FF2B5EF4-FFF2-40B4-BE49-F238E27FC236}">
                <a16:creationId xmlns:a16="http://schemas.microsoft.com/office/drawing/2014/main" id="{F229C7A9-9526-4FE1-B043-F11B3BBE3F84}"/>
              </a:ext>
            </a:extLst>
          </p:cNvPr>
          <p:cNvPicPr>
            <a:picLocks noChangeAspect="1"/>
          </p:cNvPicPr>
          <p:nvPr/>
        </p:nvPicPr>
        <p:blipFill rotWithShape="1">
          <a:blip r:embed="rId6">
            <a:extLst>
              <a:ext uri="{28A0092B-C50C-407E-A947-70E740481C1C}">
                <a14:useLocalDpi xmlns:a14="http://schemas.microsoft.com/office/drawing/2010/main" val="0"/>
              </a:ext>
            </a:extLst>
          </a:blip>
          <a:srcRect t="41837" b="36798"/>
          <a:stretch/>
        </p:blipFill>
        <p:spPr>
          <a:xfrm>
            <a:off x="1889425" y="1132152"/>
            <a:ext cx="5365147" cy="1146273"/>
          </a:xfrm>
          <a:prstGeom prst="rect">
            <a:avLst/>
          </a:prstGeom>
        </p:spPr>
      </p:pic>
      <p:sp>
        <p:nvSpPr>
          <p:cNvPr id="22" name="TextBox 21">
            <a:extLst>
              <a:ext uri="{FF2B5EF4-FFF2-40B4-BE49-F238E27FC236}">
                <a16:creationId xmlns:a16="http://schemas.microsoft.com/office/drawing/2014/main" id="{D5D387A7-148C-4A32-86D3-15F2004FD6FE}"/>
              </a:ext>
            </a:extLst>
          </p:cNvPr>
          <p:cNvSpPr txBox="1"/>
          <p:nvPr/>
        </p:nvSpPr>
        <p:spPr>
          <a:xfrm>
            <a:off x="-165240" y="2654784"/>
            <a:ext cx="9474476" cy="1446550"/>
          </a:xfrm>
          <a:prstGeom prst="rect">
            <a:avLst/>
          </a:prstGeom>
          <a:noFill/>
        </p:spPr>
        <p:txBody>
          <a:bodyPr wrap="square" rtlCol="0">
            <a:spAutoFit/>
          </a:bodyPr>
          <a:lstStyle/>
          <a:p>
            <a:pPr algn="ctr"/>
            <a:r>
              <a:rPr lang="en-GB" sz="48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Thank you for listening!</a:t>
            </a:r>
          </a:p>
          <a:p>
            <a:pPr algn="ctr"/>
            <a:r>
              <a:rPr lang="en-GB" sz="400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Any questions?</a:t>
            </a:r>
            <a:endParaRPr lang="en-GB" sz="440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41246755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6022</TotalTime>
  <Words>1813</Words>
  <Application>Microsoft Office PowerPoint</Application>
  <PresentationFormat>On-screen Show (4:3)</PresentationFormat>
  <Paragraphs>179</Paragraphs>
  <Slides>23</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Calibri Light</vt:lpstr>
      <vt:lpstr>Century Gothic</vt:lpstr>
      <vt:lpstr>Forte</vt:lpstr>
      <vt:lpstr>Goudy Stout</vt:lpstr>
      <vt:lpstr>Segoe UI Emoji</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 Bradshaw</dc:creator>
  <cp:lastModifiedBy>Alex Holt</cp:lastModifiedBy>
  <cp:revision>94</cp:revision>
  <dcterms:created xsi:type="dcterms:W3CDTF">2020-06-22T14:44:06Z</dcterms:created>
  <dcterms:modified xsi:type="dcterms:W3CDTF">2020-08-05T08:25:37Z</dcterms:modified>
</cp:coreProperties>
</file>